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9"/>
  </p:notesMasterIdLst>
  <p:handoutMasterIdLst>
    <p:handoutMasterId r:id="rId130"/>
  </p:handoutMasterIdLst>
  <p:sldIdLst>
    <p:sldId id="368" r:id="rId2"/>
    <p:sldId id="256" r:id="rId3"/>
    <p:sldId id="480" r:id="rId4"/>
    <p:sldId id="331" r:id="rId5"/>
    <p:sldId id="332" r:id="rId6"/>
    <p:sldId id="374" r:id="rId7"/>
    <p:sldId id="457" r:id="rId8"/>
    <p:sldId id="370" r:id="rId9"/>
    <p:sldId id="371" r:id="rId10"/>
    <p:sldId id="375" r:id="rId11"/>
    <p:sldId id="377" r:id="rId12"/>
    <p:sldId id="405" r:id="rId13"/>
    <p:sldId id="407" r:id="rId14"/>
    <p:sldId id="458" r:id="rId15"/>
    <p:sldId id="408" r:id="rId16"/>
    <p:sldId id="399" r:id="rId17"/>
    <p:sldId id="481" r:id="rId18"/>
    <p:sldId id="482" r:id="rId19"/>
    <p:sldId id="483" r:id="rId20"/>
    <p:sldId id="484" r:id="rId21"/>
    <p:sldId id="485" r:id="rId22"/>
    <p:sldId id="486" r:id="rId23"/>
    <p:sldId id="490" r:id="rId24"/>
    <p:sldId id="491" r:id="rId25"/>
    <p:sldId id="493" r:id="rId26"/>
    <p:sldId id="492" r:id="rId27"/>
    <p:sldId id="488" r:id="rId28"/>
    <p:sldId id="487" r:id="rId29"/>
    <p:sldId id="489" r:id="rId30"/>
    <p:sldId id="464" r:id="rId31"/>
    <p:sldId id="459" r:id="rId32"/>
    <p:sldId id="403" r:id="rId33"/>
    <p:sldId id="507" r:id="rId34"/>
    <p:sldId id="514" r:id="rId35"/>
    <p:sldId id="508" r:id="rId36"/>
    <p:sldId id="409" r:id="rId37"/>
    <p:sldId id="466" r:id="rId38"/>
    <p:sldId id="467" r:id="rId39"/>
    <p:sldId id="471" r:id="rId40"/>
    <p:sldId id="410" r:id="rId41"/>
    <p:sldId id="506" r:id="rId42"/>
    <p:sldId id="465" r:id="rId43"/>
    <p:sldId id="497" r:id="rId44"/>
    <p:sldId id="498" r:id="rId45"/>
    <p:sldId id="499" r:id="rId46"/>
    <p:sldId id="500" r:id="rId47"/>
    <p:sldId id="501" r:id="rId48"/>
    <p:sldId id="502" r:id="rId49"/>
    <p:sldId id="503" r:id="rId50"/>
    <p:sldId id="504" r:id="rId51"/>
    <p:sldId id="505" r:id="rId52"/>
    <p:sldId id="494" r:id="rId53"/>
    <p:sldId id="444" r:id="rId54"/>
    <p:sldId id="411" r:id="rId55"/>
    <p:sldId id="515" r:id="rId56"/>
    <p:sldId id="413" r:id="rId57"/>
    <p:sldId id="454" r:id="rId58"/>
    <p:sldId id="509" r:id="rId59"/>
    <p:sldId id="472" r:id="rId60"/>
    <p:sldId id="473" r:id="rId61"/>
    <p:sldId id="474" r:id="rId62"/>
    <p:sldId id="475" r:id="rId63"/>
    <p:sldId id="476" r:id="rId64"/>
    <p:sldId id="456" r:id="rId65"/>
    <p:sldId id="510" r:id="rId66"/>
    <p:sldId id="447" r:id="rId67"/>
    <p:sldId id="448" r:id="rId68"/>
    <p:sldId id="449" r:id="rId69"/>
    <p:sldId id="450" r:id="rId70"/>
    <p:sldId id="451" r:id="rId71"/>
    <p:sldId id="516" r:id="rId72"/>
    <p:sldId id="452" r:id="rId73"/>
    <p:sldId id="415" r:id="rId74"/>
    <p:sldId id="511" r:id="rId75"/>
    <p:sldId id="512" r:id="rId76"/>
    <p:sldId id="513" r:id="rId77"/>
    <p:sldId id="519" r:id="rId78"/>
    <p:sldId id="520" r:id="rId79"/>
    <p:sldId id="517" r:id="rId80"/>
    <p:sldId id="518" r:id="rId81"/>
    <p:sldId id="418" r:id="rId82"/>
    <p:sldId id="419" r:id="rId83"/>
    <p:sldId id="420" r:id="rId84"/>
    <p:sldId id="521" r:id="rId85"/>
    <p:sldId id="527" r:id="rId86"/>
    <p:sldId id="528" r:id="rId87"/>
    <p:sldId id="529" r:id="rId88"/>
    <p:sldId id="522" r:id="rId89"/>
    <p:sldId id="523" r:id="rId90"/>
    <p:sldId id="421" r:id="rId91"/>
    <p:sldId id="558" r:id="rId92"/>
    <p:sldId id="559" r:id="rId93"/>
    <p:sldId id="560" r:id="rId94"/>
    <p:sldId id="525" r:id="rId95"/>
    <p:sldId id="531" r:id="rId96"/>
    <p:sldId id="526" r:id="rId97"/>
    <p:sldId id="530" r:id="rId98"/>
    <p:sldId id="532" r:id="rId99"/>
    <p:sldId id="533" r:id="rId100"/>
    <p:sldId id="534" r:id="rId101"/>
    <p:sldId id="535" r:id="rId102"/>
    <p:sldId id="537" r:id="rId103"/>
    <p:sldId id="536" r:id="rId104"/>
    <p:sldId id="538" r:id="rId105"/>
    <p:sldId id="539" r:id="rId106"/>
    <p:sldId id="540" r:id="rId107"/>
    <p:sldId id="541" r:id="rId108"/>
    <p:sldId id="542" r:id="rId109"/>
    <p:sldId id="423" r:id="rId110"/>
    <p:sldId id="424" r:id="rId111"/>
    <p:sldId id="543" r:id="rId112"/>
    <p:sldId id="544" r:id="rId113"/>
    <p:sldId id="545" r:id="rId114"/>
    <p:sldId id="546" r:id="rId115"/>
    <p:sldId id="547" r:id="rId116"/>
    <p:sldId id="549" r:id="rId117"/>
    <p:sldId id="550" r:id="rId118"/>
    <p:sldId id="551" r:id="rId119"/>
    <p:sldId id="552" r:id="rId120"/>
    <p:sldId id="561" r:id="rId121"/>
    <p:sldId id="562" r:id="rId122"/>
    <p:sldId id="553" r:id="rId123"/>
    <p:sldId id="555" r:id="rId124"/>
    <p:sldId id="554" r:id="rId125"/>
    <p:sldId id="563" r:id="rId126"/>
    <p:sldId id="564" r:id="rId127"/>
    <p:sldId id="357" r:id="rId128"/>
  </p:sldIdLst>
  <p:sldSz cx="20104100" cy="11309350"/>
  <p:notesSz cx="7010400" cy="9296400"/>
  <p:defaultTextStyle>
    <a:defPPr>
      <a:defRPr lang="en-US"/>
    </a:defPPr>
    <a:lvl1pPr algn="l" defTabSz="4556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5613" indent="1588" algn="l" defTabSz="4556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2813" indent="1588" algn="l" defTabSz="4556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0013" indent="1588" algn="l" defTabSz="4556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7213" indent="1588" algn="l" defTabSz="4556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FFFFFF"/>
    <a:srgbClr val="005893"/>
    <a:srgbClr val="681748"/>
    <a:srgbClr val="5E6D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12" autoAdjust="0"/>
    <p:restoredTop sz="98925" autoAdjust="0"/>
  </p:normalViewPr>
  <p:slideViewPr>
    <p:cSldViewPr>
      <p:cViewPr>
        <p:scale>
          <a:sx n="43" d="100"/>
          <a:sy n="43" d="100"/>
        </p:scale>
        <p:origin x="352" y="52"/>
      </p:cViewPr>
      <p:guideLst>
        <p:guide orient="horz" pos="2880"/>
        <p:guide pos="2159"/>
      </p:guideLst>
    </p:cSldViewPr>
  </p:slideViewPr>
  <p:outlineViewPr>
    <p:cViewPr>
      <p:scale>
        <a:sx n="33" d="100"/>
        <a:sy n="33" d="100"/>
      </p:scale>
      <p:origin x="0" y="271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3906"/>
    </p:cViewPr>
  </p:sorterViewPr>
  <p:notesViewPr>
    <p:cSldViewPr>
      <p:cViewPr varScale="1">
        <p:scale>
          <a:sx n="45" d="100"/>
          <a:sy n="45" d="100"/>
        </p:scale>
        <p:origin x="-1218" y="-10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47467" tIns="23733" rIns="47467" bIns="23733" rtlCol="0"/>
          <a:lstStyle>
            <a:lvl1pPr algn="l" defTabSz="457131">
              <a:defRPr sz="600"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47467" tIns="23733" rIns="47467" bIns="23733" rtlCol="0"/>
          <a:lstStyle>
            <a:lvl1pPr algn="r" defTabSz="457131">
              <a:defRPr sz="600"/>
            </a:lvl1pPr>
          </a:lstStyle>
          <a:p>
            <a:pPr>
              <a:defRPr/>
            </a:pPr>
            <a:fld id="{3FC48399-7C43-4D58-A05B-BC6957EA71BE}" type="datetimeFigureOut">
              <a:rPr lang="en-IN"/>
              <a:pPr>
                <a:defRPr/>
              </a:pPr>
              <a:t>14-06-2024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31263"/>
            <a:ext cx="3038475" cy="463550"/>
          </a:xfrm>
          <a:prstGeom prst="rect">
            <a:avLst/>
          </a:prstGeom>
        </p:spPr>
        <p:txBody>
          <a:bodyPr vert="horz" lIns="47467" tIns="23733" rIns="47467" bIns="23733" rtlCol="0" anchor="b"/>
          <a:lstStyle>
            <a:lvl1pPr algn="l" defTabSz="457131">
              <a:defRPr sz="600"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31263"/>
            <a:ext cx="3038475" cy="463550"/>
          </a:xfrm>
          <a:prstGeom prst="rect">
            <a:avLst/>
          </a:prstGeom>
        </p:spPr>
        <p:txBody>
          <a:bodyPr vert="horz" wrap="square" lIns="47467" tIns="23733" rIns="47467" bIns="23733" numCol="1" anchor="b" anchorCtr="0" compatLnSpc="1">
            <a:prstTxWarp prst="textNoShape">
              <a:avLst/>
            </a:prstTxWarp>
          </a:bodyPr>
          <a:lstStyle>
            <a:lvl1pPr algn="r">
              <a:defRPr sz="600"/>
            </a:lvl1pPr>
          </a:lstStyle>
          <a:p>
            <a:pPr>
              <a:defRPr/>
            </a:pPr>
            <a:fld id="{A1D99DA5-E965-4733-A376-CF531F121436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3-22T15:47:50.8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30572 8116 0,'0'0'0,"0"-59"31,0 30-31,0 0 16,-29 0 15,29 0-15,0 0 15,-29 29 156,29 29-171,-29 29 0,0-29-1,29 0 1,-58 30-16,58 28 15,0 29 1,0-87-16,0 29 16,0 1-1,0 115 1,0-87 0,0-28-1,0 144 1,29-116 15,-29 1-15,29 57-1,-29-116 17,0 0-17,0 29 1,-29-28 31,0-1-16,0-29-31</inkml:trace>
  <inkml:trace contextRef="#ctx0" brushRef="#br0" timeOffset="697.89">30078 8930 0,'29'0'78,"0"0"-62,0 0 0,0 0-1,175-29 1,58 0 0,-175 29-1,-29 0 1,-29 0-1</inkml:trace>
  <inkml:trace contextRef="#ctx0" brushRef="#br0" timeOffset="1833.05">31154 8755 0,'-29'30'63,"0"-30"-63,29 29 15,-29 0-15,29 0 0,0 0 32,0 0-17,0 29 1,0 0-1,0 0 1,0-28 0,0-1-1,29-29 17,-29 29-1,29-29-31,0 0 15,0 0 1,0 0 15,1 0-15,-30-29 15,29 0-15,0-1-1,0 1 1,-29 0 0,0-29-1,0 29 1,0 0 0,0 0 15,-29 0 0,0 29-15,29-29-1,0 0 17,-29 29-17</inkml:trace>
  <inkml:trace contextRef="#ctx0" brushRef="#br0" timeOffset="3305.2">32580 9046 0,'0'-29'15,"0"0"1,0 0-1,0 0-15,-29 0 16,-1-29 0,30 29-16,0-30 15,-29-28 1,0 58 0,0-29-1,-29 0 1,29 58-1,0 0 1,-88 0 15,30 0-31,-87 58 32,145-58-17,-1 29 1,-86 87-1,87 1 1,-29-59 0,0 29-1,58 0 1,0-58 15,0 1-31,29-1 31,87 0 1,59-29-32,-59 0 15,-29 0 17,-58 0-32,30-29 15,-30-30 16,29 1-15,-29-29 0,0 29-1,0 29 1,-29 0 0,0 145 187,0-87-188,0 58 1,0 1-16,0-1 16,0 29-16,-29 30 15,29 28 1,-29-57-1,0-59 1,29-29 15,-29 0-15,0 0 0,-30 0 15,-28-29-16,58 29 1,-58 0 0</inkml:trace>
  <inkml:trace contextRef="#ctx0" brushRef="#br0" timeOffset="4423.76">33569 7912 0,'-59'0'63,"1"29"-48,-29 58 1,0 1-16,29-1 0,-88 116 31,30-57-15,29 57-1,-1 1 1,30 0 0,58-175-1,0 58 1,0 0 0,0-29-1,0-28 1,0 28-1,29-29 17,0 29-32,29-29 31,-28 0-15,-1 0 15,0-29-31,0 0 15,-29 29 1,29-29 62</inkml:trace>
  <inkml:trace contextRef="#ctx0" brushRef="#br0" timeOffset="7900.57">33627 8465 0,'-29'29'62,"29"0"-62,-29 29 16,29-29 0,-29 58-1,-1 1 1,30-1-1,0 0 1,0-58 0,30-29 109,57-29-110,-29 29 1,0-29 0,29-29-1,-57 58-15,-1 0 16,-29-29-1,29 58 64,0-29-64,-29 29 1,0 0-16,0 0 15,29-29-15,-29 29 16,0 0 0,0 0-1,0 59 1,0-30 0,0 0-1,0 29 1,0-58-16,-87 88 15,58-88 1,29 0 0,-30-29-1,1 0 1,0 0 15</inkml:trace>
  <inkml:trace contextRef="#ctx0" brushRef="#br0" timeOffset="8918.1">33540 8494 0,'29'0'47,"0"0"-32,29 0-15,-29 0 16,29 0 0,0 0-1,-29 0 1,1 0-1,28 0 1,-29 0 15,0 0-31,0 0 32,0 0-17</inkml:trace>
  <inkml:trace contextRef="#ctx0" brushRef="#br0" timeOffset="9824.44">34412 7883 0,'29'0'109,"0"29"-93,0 0-16,30 0 16,57 117-1,-58 28 1,59-29-1,-59 88 1,0-116 0,-58-30-16,29 116 15,-29-86 1,0-59 0,0 116-1,0-86 16,0-30-31,-29 58 32,-29-58-17,0 1 1,58-30 0,-59 29-1,30-58 32,0 0-31,0 29-1</inkml:trace>
  <inkml:trace contextRef="#ctx0" brushRef="#br0" timeOffset="10522.97">35401 8785 0,'29'0'63,"59"-30"-32,-59 30-31,87-29 15,204-29-15,29-58 16,-174 87 0,-146 29 15</inkml:trace>
  <inkml:trace contextRef="#ctx0" brushRef="#br0" timeOffset="11960">35692 9192 0,'29'0'109,"58"0"-93,1-29-16,-30 0 15,58-30-15,88 30 16,-88 0 15,-28 29-15,-1-29-16,-58 29 31,0 0-15,0 0 15,0 0-15,29 0-1,-29 0 1,1 0 0,-1 0 15,0 0 16</inkml:trace>
  <inkml:trace contextRef="#ctx0" brushRef="#br0" timeOffset="16700.16">38019 8639 0,'29'0'93,"0"0"-93,30-29 16,-30 29 0,0-58-1,0 58-15,58-117 32,-58 30-17,-29 58 1,0 0-1,0 0 1,0 0 15,-29 0-15,0 0 0,-29 29-1,58-29 1,-29 29 31,0 0-32,29 29 1,-29 58 0,-30 117-1,30-59 16,0-29-15,29-28 0,0-1-1,0-58-15,0 29 16,0 0 0,0-29-1,0 146 1,0-59 15,0-58-31,0-28 125,-29-1-125</inkml:trace>
  <inkml:trace contextRef="#ctx0" brushRef="#br0" timeOffset="17335.64">37874 9279 0,'29'0'62,"0"0"-46,0 0-16,0 0 16,0 0-16,0 0 31,0 0-15,1 0 30,-1 0-14,0 0-32,0-29 31,0 29-15,87-29-1,-116 0-15</inkml:trace>
  <inkml:trace contextRef="#ctx0" brushRef="#br0" timeOffset="18116.12">39386 8028 0,'-87'0'16,"58"58"-1,-29 1-15,-29 28 16,-59 116 0,117-144-16,-29 57 15,29-29-15,-29 59 16,-1 28-1,30-57 17,29-59-32,0 58 15,0-87 1,0 29 15,0-29-31,0 30 16,0-1-1,59 29 1,-59 0 0,58 1-1,-29-30 1,0-29 0,-29 29-1,29-58 1</inkml:trace>
  <inkml:trace contextRef="#ctx0" brushRef="#br0" timeOffset="19382.21">39765 8755 0,'0'-29'78,"0"0"-46,-29 29-1,-1-29-16,1 0 1,0 29 31,0 0-16,-29 58-15,-29 30-1,58-1 1,0 0 0,29-29-1,0-29 1,0 0 0,0 0 46,29-29-46,0 30-16,0-30 15,0 0 1,0 0 0,29 0-1,-29 0 1,29 0-1,1 0-15,-30-30 16,29 1 0,-29-29-1,29 0 1,-58 0 0,0 29 15,0 58 47,0 29-78,0 0 16,0 29-1,0 117 1,0 0-1,-29 87 1,0-88 0,-29 117-1,29-203 1</inkml:trace>
  <inkml:trace contextRef="#ctx0" brushRef="#br0" timeOffset="20105.43">40812 7970 0,'-29'0'31,"-59"87"-31,1-28 16,58 28-1,-87 29-15,58 0 16,-59 117 0,59-116-16,29-1 15,-29 117 1,58-117-1,0 0 1,0-58 0,0-28-1,58-1 1,-58 0 0,58 0-1,-29-29 1,0 0-1,0 29 1</inkml:trace>
  <inkml:trace contextRef="#ctx0" brushRef="#br0" timeOffset="21004.41">40695 8610 0,'0'58'78,"-29"0"-62,0-29-1,29 30 1,0-30 0,29 0 77,-29 0-77,59 0 0,-30-29-1,29 58-15,-29-29 16,0 0-1,29 29 1,-29-28 0,-29-1-1,29-29 1,-29 29 0,0 29-1,-116 87 1,0-86-1,57-30 1,30-29 15</inkml:trace>
  <inkml:trace contextRef="#ctx0" brushRef="#br0" timeOffset="22003.95">40666 8726 0,'29'0'63,"1"0"-48,-1 0 1,0 0-16,0 0 31,0 0-15,0 0-16,0 0 78,0 0-62,0 0 171,0 0-156,0-29-15,1 29 15,-1 0-15,-29-29-1,29 29 1</inkml:trace>
  <inkml:trace contextRef="#ctx0" brushRef="#br0" timeOffset="22962.58">41132 8290 0,'29'0'31,"0"0"-15,0 0 0,-29 29-1,29-29 1,29 29-16,-58 0 16,29 0-1,0-29 1,1 88-1,-30-59 1,29 0-16,0 58 16,-29-58-1,29 88 1,-29-30 0,0 0 15,-29 58-16,0 1 1,-30-30 0,59-87 15,-29 0-15,29 1-1,-29-30 1,29 58-1,-29-29 1,29 0 15</inkml:trace>
  <inkml:trace contextRef="#ctx0" brushRef="#br0" timeOffset="23977.48">41655 8086 0,'29'30'47,"1"-30"-47,-30 58 16,29 0-1,58 29 1,58 233-1,-86-145 1,-30 57 0,-29-86-1,0-117-15,0 29 16,0 29 0,-29 1-1,29-30 1,-30 29-1,-57 0 1,58 1 15,-58-1-31,58-58 32,0 29-32,0-29 31</inkml:trace>
  <inkml:trace contextRef="#ctx0" brushRef="#br0" timeOffset="24661.91">42412 8872 0,'87'-29'46,"87"29"-30,30-29 0,-117 29-1,-58 0 63</inkml:trace>
  <inkml:trace contextRef="#ctx0" brushRef="#br0" timeOffset="25393.8099">42644 9279 0,'29'0'125,"88"-29"-125,57 0 16,30 0-16,-59 0 15,-28 29 1,-88 0 0</inkml:trace>
  <inkml:trace contextRef="#ctx0" brushRef="#br0" timeOffset="28344.69">44884 8581 0,'-87'0'47,"29"0"-31,29 0-16,-88 29 15,59 0-15,-87 29 16,57 0 0,59 1-1,0-1 1,29-29-1,-29 29 1,29 29 0,0-29-1,0-28 1,29 28 0,59-58-1,57 29 1,262-29-1,-203 0 1,-88 0 0,-87-29 62,-29 0-63,0 0 1,0-30 0,0 30-16,0-29 15,0 0 1,0 0 0,0 29-1,-58-29 1,29 58-1,0 0 1,-29 0 0,29 0-1,-29 0 1,28 0 0,1 0 15,0 0-16,29 29 1,-29-29 0,0 29-1,-29 29 1,58-29 0</inkml:trace>
  <inkml:trace contextRef="#ctx0" brushRef="#br0" timeOffset="29044.05">45146 8116 0,'0'29'62,"0"87"-46,0 29-16,0-28 15,-29 145 1,-29-30 0,29-86-1,29-88 1,-29 87-1,0-116-15,29 88 16,-30-30 0,1 0-1,29 1 1,-29-30 0,0 87 15,0-87-16,0 30 1,29-59 0,0 0-1</inkml:trace>
  <inkml:trace contextRef="#ctx0" brushRef="#br0" timeOffset="30396.77">30892 10792 0,'30'0'62,"-1"0"-46,0 0-16,0-30 15,29 30-15,58-87 16,117-145 15,-175 144-31,-29 59 16,0 0 0,-29 0 15,0 0-16,0 58 79,0 0-78,-58 29-1,29-29-15,29 30 16,-29 57 0,29-29-1,0 59 1,0-30 0,0-29-16,0 30 31,0-30-16,0 29 1,0-29 0,29-57-1,-29 28 1</inkml:trace>
  <inkml:trace contextRef="#ctx0" brushRef="#br0" timeOffset="31279.6">31329 11199 0,'29'0'156,"87"0"-141,30 0-15,-59 0 16,29 0 0,-87 0-1,0 0 95,1 0-48,-1-29-46</inkml:trace>
  <inkml:trace contextRef="#ctx0" brushRef="#br0" timeOffset="32362.89">32667 11112 0,'-29'58'78,"0"-29"-62,29 58-16,0-58 15,0 29 1,0-29 0,0 1-1,0-1 17,0 0-17,29-29 16,0 29-15,0-29-16,0 0 16,87 0-1,-86 0 1,-1 0-16,29 0 31,-29-29-15,-29-29-1,29 28 1,-29 1 0,0-29-1,0 0 1,0 29 0,0 0-1,0 0 1,-58 29-1,29 0 32,-59 29-15,59 0-17,-29 0 1,29 0-1,29 0 1,-29-29 15,29 29 79,58-29-110,29 0 15,-28 0-15,290 0 16</inkml:trace>
  <inkml:trace contextRef="#ctx0" brushRef="#br0" timeOffset="33322.78">34325 10966 0,'0'-29'15,"0"0"1,0 0-16,0 0 16,-29 29-16,29-58 31,-29-1-16,29 30 1,-29 29 0,0 0-1,-30 0 1,-86 175 0,116-88-1,29-29 1,0 0-1,0-28 1,0-1 0,0 0-1,58 0 1,58 0 0,-28-29 15,57 0-16,30-58 1,-146 29 0,-29-30-1,0 1 1,0 0 0,0 0-1,0 116 63,-58 29-78,-59 175 16,59-116-16,-87 290 16,57-203 15,59-146-31,0 0 15,0 30 1</inkml:trace>
  <inkml:trace contextRef="#ctx0" brushRef="#br0" timeOffset="34473.75">36332 9454 0,'-87'58'0,"174"-116"0,-203 145 15,58-29-15,-30 0 16,59-29-16,-29 29 15,-29 30 1,-30 28 0,30-29-1,0 88 1,-59 28 0,59-57-1,29 28 1,58 1-1,0-117 1,0 29 0,0 30-1,29-59 1,29 87 0,0-57 15,-28 28-16,-1-58 1,0-29 0,-29 0-1,29 0 1</inkml:trace>
  <inkml:trace contextRef="#ctx0" brushRef="#br0" timeOffset="38887.97">36536 10559 0,'-88'0'141,"59"0"-126,-116 29-15,58 0 16,-88 58 0,30 1-1,116-30-15,-30-29 16,59 29 0,0-29 30,0 29-14,0 0-17,0 30 1,0-59 0,0 29-1,0 0 1,29-29-1,-29 0 1,30 0 0,28 1-1,-29-30 17,0 0-17,0 0 1,0 0-1,0 0-15,0 0 16,0 0 15,-29-59-15,29 30 0,-29 0-1,0 0 1,0-87-1,0 58 1,-29 28 0,0 30-1,0-29 1,-58 29 0,-88 0-1,1 117 16,87-88-15,28 29 0,30-29-16,29 0 156</inkml:trace>
  <inkml:trace contextRef="#ctx0" brushRef="#br0" timeOffset="40068.61">36507 10064 0,'87'0'31,"-58"59"-31,0-30 16,0-29-16,0 29 16,88 87-1,-1 0 1,-58-28-1,29-1 1,-87-58-16,29 29 16,30 59 15,-1 28-31,-58-29 31,29 1-15,-29 57-1,0-57 1,0-1 0,-58 0-1,0 30 1,-1-88 0,30 0-1,0-29 16,0 0-15,0 0 0,0-29-1,-29 29 1,58 1 0,-29-1 46,0-29-46</inkml:trace>
  <inkml:trace contextRef="#ctx0" brushRef="#br0" timeOffset="42031.68">37670 11112 0,'29'0'31,"29"0"-15,30 0-16,86 0 16,-57 0-1,-30 0 1,-29 0 0,-29 0-1,0 0 32</inkml:trace>
  <inkml:trace contextRef="#ctx0" brushRef="#br0" timeOffset="42904.67">37903 11548 0,'29'0'250,"87"0"-234,-57 0-16,-1 0 16,0 0-1,29 0 1,-58 0 0</inkml:trace>
  <inkml:trace contextRef="#ctx0" brushRef="#br0" timeOffset="44191.7299">38979 11082 0,'-58'0'16,"29"59"-1,0-59-15,0 58 16,0-29-16,29 0 16,0 87-1,0-57 1,0-1 0,0 0-1,0-29 16,0 0-15,29 0 0,0-29-1,29 29 1,58 0 0,-57 0-1,-1-29 1,-29 0-1,29 0 1,-29 0 15,0 0-15,-29-29 15,0 0-31,29 0 31,-29 0-15,29-29 15,-29 0-15,0 29 0,0 0 15,0-1-31,-29 1 15,0-58 17,0 87-17,0 0 1,-29-29 0,29 29-1,-29 0 16,28 0-15,-28 0 0,29 0-1,-29 0 1,0 29 46,29-29-30,29 29-32</inkml:trace>
  <inkml:trace contextRef="#ctx0" brushRef="#br0" timeOffset="44901.71">39096 10675 0,'0'29'47,"-30"117"-47,1-30 16,0 59-16,0 116 15,29-88 1,0-28 0,0-1 15,0-116-31,0 88 31,0-30-15,0-29-1,0-57 1,0-1 62</inkml:trace>
  <inkml:trace contextRef="#ctx0" brushRef="#br0" timeOffset="46034.56">20479 11839 0,'29'0'15,"29"0"1,0 0-1,58 0 1,175 0 0,-87-58-1,0-30 1,-30-86 0,-116 87-1,-58-1 1</inkml:trace>
  <inkml:trace contextRef="#ctx0" brushRef="#br0" timeOffset="46531.58">21671 11199 0,'-29'0'15,"29"29"1,-58 0 0,29 0-16,29 0 15,-58 29 1,29 1 0,0 57-1,-1 87 1,30-57-1,0-1 1,0 30 0,30-88-1,-30-29-15,29 30 32,-29-59-17,0 0 16,0 29-15,0-29 0,0 0 15</inkml:trace>
  <inkml:trace contextRef="#ctx0" brushRef="#br0" timeOffset="47248.81">21177 12188 0,'29'0'94,"0"0"-79,87 0 1,-28 0 0,-30 0-1,0 0 1,-29 0-1</inkml:trace>
  <inkml:trace contextRef="#ctx0" brushRef="#br0" timeOffset="48366.34">22020 12188 0,'-29'29'16,"0"0"-1,0-29-15,29 29 16,0 0-1,-29 0 1,29 0-16,-29 0 16,29 30-16,-29-30 15,29 87 1,0-58 0,0-29-1,0 0 1,0 0-1,58-29 1,0 0 15,29 0-31,1 0 32,28 0-17,-58-58 1,-29 29 15,-29-29-15,29 29-1,-29-58 1,0 29 0,0-30 15,-29 88-16,29-29 1,-29 29 0,29-29-16,-29 29 15,29-29 1,-29 29 31,0 0-32,0 0 1</inkml:trace>
  <inkml:trace contextRef="#ctx0" brushRef="#br0" timeOffset="49544.88">22748 11984 0,'0'-58'31,"0"29"-31,-30 29 125,30 29-109,-29 0 0,0 29-1,29-29 1,0 30-16,0-1 15,0-29 1,0 29 0,0 0-1,0-29 1,0 0 0,29-29-16,0 0 93,1 0-77,28-29 0,0 0-16,-58 0 31,87-29-16,-58-29 1,0 28 0,-29 30-1,0 88 79,0 28-78,0 233-1,0-175-15,0-28 16,0-30-16,0 87 16,0-145-1,0 1 16</inkml:trace>
  <inkml:trace contextRef="#ctx0" brushRef="#br0" timeOffset="50346.28">24813 10879 0,'-87'87'0,"174"-174"0,-203 261 16,28-115-1,-57 144-15,116-116 16,-29 1-16,-59 144 15,59-57 1,29-30 0,0-28-1,29-1 1,0 0 15,0-57-15,29-1-1,29 29 1,-58-58 0,29 0-1</inkml:trace>
  <inkml:trace contextRef="#ctx0" brushRef="#br0" timeOffset="51537.51">24638 11751 0,'29'0'32,"88"0"-1,-59 0-16,58 0-15,-28 0 16,28 0 0,-87 0 15,0 0-31,29 0 16,-29 30-1,-29-1 32,0 0-31,0 0-1,0 29 1,-29 0 0,0 0-16,-29 30 15,0-30 1,58-29 15,-29 0-15,0 0-16,0-29 15,87 0 126,0 0-141,58 0 16,-28 29-16,-30-29 15,-29 0 1</inkml:trace>
  <inkml:trace contextRef="#ctx0" brushRef="#br0" timeOffset="52279.06">25802 11286 0,'87'58'31,"88"117"-15,-117-88-16,29 0 15,-29 59 1,0 28 0,-58-116-1,0 59 1,0-1-1,-58 146 1,0-204 0,0 0-16,-58 59 15,87-59 17,-117 29-17,117 0 1,0-87-1</inkml:trace>
  <inkml:trace contextRef="#ctx0" brushRef="#br0" timeOffset="52974.67">26645 12042 0,'59'0'32,"57"0"-32,29 0 15,263 0 1,-350 0-1,-29 0 1</inkml:trace>
  <inkml:trace contextRef="#ctx0" brushRef="#br0" timeOffset="53851.36">27053 12479 0,'29'0'125,"0"0"-110,58 0-15,-58 0 16,0 0-16,0 0 15,1 0-15,-1 0 172,0 0-125,29 0-16,-29 29-15,0-29 15,0 29-15</inkml:trace>
  <inkml:trace contextRef="#ctx0" brushRef="#br0" timeOffset="54977.78">28129 12275 0,'58'0'125,"59"-29"-125,-59-29 0,29 29 15,-58 0 1,0 29-16,29-29 16,-29-30-1,-29 30 1,0 0-16,0-29 31,0 29 0,0 0-15,0-29 0,-29 58-1,0 0 1,29-29 15,-29 29-15,0 0-16,-29 0 31,29 0-15,0 0-1,0 29 17,0 29-32,-1-29 31,-28 58-16,0 30 1,29-88-16,0 87 16,0-58-1,29-29 1,0 88 0,0-59-1,0 58 1,0 0-1,0-86 1,0 57 15,0-29-15,0-29 0,0 29-1,-29-58 79</inkml:trace>
  <inkml:trace contextRef="#ctx0" brushRef="#br0" timeOffset="55661">27867 12799 0,'29'0'94,"0"0"-94,30 0 16,-1 0-1,-29-29 1,0 29-16,0 0 16,0 0 15,0 0 63</inkml:trace>
  <inkml:trace contextRef="#ctx0" brushRef="#br0" timeOffset="56457.84">29351 11635 0,'0'0'0,"-88"87"16,-28-28-16,58-1 15,0 0-15,29 87 32,0-28-17,-30-59-15,30 29 31,0 30-15,0-30 0,29-58-16,0 87 15,0-87 1,0 29 0,0 1-1,0-30 1,0 29-1,87 0 17,-28-29-17,-30-29 1,0 29 0,0-29 30,0 0-30,0-58 0</inkml:trace>
  <inkml:trace contextRef="#ctx0" brushRef="#br0" timeOffset="57535.95">29758 11868 0,'-29'0'47,"0"0"-31,0 0-16,-29 29 16,28 29-16,1 0 31,0 0-16,0 59 1,29-59 0,0-29 77,29-29-46,0 0-15,-29-29-32,29 0 15,-29-29 1,30 29-1,-30-59 1,0 59 0,0 117 93,0-30-109,0 58 16,0-29-16,0 117 15,0 0 1,-59-88 0,30-29 15,0-58-16</inkml:trace>
  <inkml:trace contextRef="#ctx0" brushRef="#br0" timeOffset="58112.24">30311 11751 0,'-88'30'31,"30"-1"-31,-29 58 16,-29 87-1,-1 1 1,59 0 0,-29 115-1,87-173 1,0-59 0,0-29-1,0 0 32,87-29-16,-58 0-15,29 0-16</inkml:trace>
  <inkml:trace contextRef="#ctx0" brushRef="#br0" timeOffset="59104.66">30049 12566 0,'29'0'47,"0"0"-31,0-29-1,-29 0-15,29 29 16,59-29-1,-59 29 1,0 0 15,0 29 16,-29 0-47,0 0 16,0 0-1,0 0 1,0 0 0,0 0-1,-29 29 17,0-28-32,0-30 15,-1 0 1,1 0 15,88 0 63,86 0-79,-58 0-15,30 0 16,-59 0 0</inkml:trace>
  <inkml:trace contextRef="#ctx0" brushRef="#br0" timeOffset="59757.39">30572 12188 0,'30'0'46,"-1"29"-14,0 58-17,0 30-15,58 57 16,-58-116-16,0 0 16,-29 59-1,0-59 1,0 0-1,0-29 1,0 29 0,-29-29-1,0-29 48,-29 30-63,0-1 15,58 0 1,-29-29 0</inkml:trace>
  <inkml:trace contextRef="#ctx0" brushRef="#br0" timeOffset="60450.05">30922 11926 0,'29'0'0,"0"0"16,0 0-16,58 0 31,-29 87-16,30 117 1,28 29 0,-87-117-1,-29-58-15,29 117 16,-29-59 0,0 59-1,-29-59 1,-29-58-1,58 0 1,-29-29 0,0-29 15</inkml:trace>
  <inkml:trace contextRef="#ctx0" brushRef="#br0" timeOffset="61080.57">31736 12421 0,'87'0'31,"1"0"-31,28 0 16,29-30-1,-28 30 1</inkml:trace>
  <inkml:trace contextRef="#ctx0" brushRef="#br0" timeOffset="61997.12">31911 12799 0,'29'0'47,"29"0"-1,-29 0-46,0 0 16,0 0 0,29 0-1,-29 0-15,0 0 157,1 0-142,-1 0 1,0 29 15,0-29-15,0 0 15,0 0 0,0 0 0,0 0-15,0 0 0</inkml:trace>
  <inkml:trace contextRef="#ctx0" brushRef="#br0" timeOffset="63051.5">33045 12653 0,'0'-29'94,"0"-29"-63,29 0-31,0 0 0,29-88 31,-29 88-15,30-58-1,-59 28 1,29 1 0,-29 58-1,0 0 1,0-29-1,-29 29 17,0 29-1,-1 0-15,1 0 15,0 29-31,-58 87 31,29 59-15,-29-88-1,58 0 1,29-29 0,0 1-1,0 28 1,0-29-1,0 29 1,0 59 0,0-59-1,0 0 1,0 30 0,0-30-1,0-29 1,0 0-1,0-29 17,0 0-17,-30 0 1,30 0 0,-58 1-1,0 28 1,29-29-16</inkml:trace>
  <inkml:trace contextRef="#ctx0" brushRef="#br0" timeOffset="63630.5">32463 13031 0,'0'0'0,"88"-29"47,-30 0-31,29 0-16,58 29 15,-28-29 1,-88 29 0</inkml:trace>
  <inkml:trace contextRef="#ctx0" brushRef="#br0" timeOffset="64429.39">33830 11635 0,'0'0'16,"-87"58"-16,58 0 0,-29 1 15,-29 57 1,-30 88 0,30 28 15,29-86-31,58-30 16,0-29-1,0-58 1,0 30 15,0-1-15,29 0-1,29 58 1,29-28 0,-28-30-1,-1-29 1,-58 0-16,58 0 15,-29-29 1,-29 29 0,29-29-1,-58 0 63,-29 0-78,0-29 16</inkml:trace>
  <inkml:trace contextRef="#ctx0" brushRef="#br0" timeOffset="67456.95">34092 12042 0,'29'88'78,"-29"-1"-78,0-58 16,0 29-1,0-29-15,0 0 16,29-29 93,30 0-109,-1 0 16,58 0-16,-87 0 16,88 0-16,-30 0 15,0 0 1,-87 29 15,29-29-15,-29 88-1,0-59 1,0 29 0,0 0 15,0 29-16,0-28-15,0-1 32,-58-29-32,29-29 15,-29 58 1,29-29 15,0-29 47,-59 29-62,59 0-16,0-29 16,0 29-16,0-29 15</inkml:trace>
  <inkml:trace contextRef="#ctx0" brushRef="#br0" timeOffset="68657.07">34063 12188 0,'29'0'16,"0"0"15,30 0-16,-30 0 1,0 0 0,0 0-1,87 0 17,-58 0-17,-29 0 1,0 0-16,1 0 31,-1 0-15,0 0 31,0 0-1,0 0 17</inkml:trace>
  <inkml:trace contextRef="#ctx0" brushRef="#br0" timeOffset="69590.83">34849 11955 0,'0'0'0,"29"0"15,0 0 32,0 0-47,87 87 31,-116-28-15,29-59-16,0 116 16,30-29-1,-59-29 16,0 1-15,29-30-16,-29 0 16,0 0-1,29 58 1,-29-29 0,0 29 15,0-57-16,0 28 1,0-29 0,-29 0-1,29 29 1,-29-29 0,-1-29-1,30 29-15,0 0 47,-29-29-16,29 29-15,0 1 15,-29-30-15</inkml:trace>
  <inkml:trace contextRef="#ctx0" brushRef="#br0" timeOffset="70292.5">35430 12624 0,'29'0'16,"1"0"15,-1 0-16,0 0-15,29 0 32,87 0-32,59 0 15,-30 0 1,-115 0 0</inkml:trace>
  <inkml:trace contextRef="#ctx0" brushRef="#br0" timeOffset="71529.08">35663 12886 0,'-29'0'47,"87"0"125,29 0-156,30 0-16,-88 0 15,58 0 1,-58 0 0,0 0-1,0 0 79,0 0-78,1 0 15</inkml:trace>
  <inkml:trace contextRef="#ctx0" brushRef="#br0" timeOffset="73990.7">36652 12275 0,'0'-29'234,"58"0"-218,30 29-16,-30 0 15,-58 29 17,29-29-32,-29 29 31,29-29-16,0 29-15,-29 0 16,29 29 15,0 1-15,-29-30 0,0 0-1,0 0 1,0 0-1,0 29 17,0-29-17,0 0-15,-29 0 16,29 30 0,-58-1-1,0 0 1,0-29-1,-30 29 1,59-29 15,0-29 251,29 29-267,29-29 188,0 0-203,0 0 16,0 0-16,30 0 16,-30 0 15,0 0-31,0 0 0,0 0 31,0 0-31,0 0 16,0 0 140,0 0-125,0 0-15,0 0 46,1 0-62,-1 0 63,0 0-63,0 0 15,0 0 32,0 0-15</inkml:trace>
  <inkml:trace contextRef="#ctx0" brushRef="#br0" timeOffset="75732.6">10385 11839 0,'29'0'47,"0"0"-31,0 0-1,58 0-15,30 0 16,86 0-16,59 29 16,58 0 15,-116-29-16,-88 0 1</inkml:trace>
  <inkml:trace contextRef="#ctx0" brushRef="#br0" timeOffset="76881.6">10850 12333 0,'29'58'79,"-29"-28"-64,0-1 1,0 0 15,0 0 32,0 0-48,146-29 95,116-87-110,116-30 15</inkml:trace>
  <inkml:trace contextRef="#ctx0" brushRef="#br0" timeOffset="77071.95">13119 12042 0</inkml:trace>
  <inkml:trace contextRef="#ctx0" brushRef="#br0" timeOffset="83616.08">13061 11984 0,'29'0'47,"87"-29"-1,88 29-46,-59 0 16,1 0-16,87 0 16,116 0-1,-320 0 1</inkml:trace>
  <inkml:trace contextRef="#ctx0" brushRef="#br0" timeOffset="86689.37">5992 11664 0,'29'0'93,"1"0"-61,-1 0-17,29 0 1,58 0 0,30 0-16,115 0 15,30 0 16,-262 0-31,0 0 47,1 0 0,28 29 63,-29-29-95,0 29-15,29 0 16,0 1-1,-29-30 1,0 0 0,1 0-1,-1 0 32,0 0-16,0 0 32</inkml:trace>
  <inkml:trace contextRef="#ctx0" brushRef="#br0" timeOffset="90565.89">7970 12246 0,'-29'0'265,"0"0"-265,0 0 16,0 0-16,0 0 15,-58 0 1,-59 0 0,88 0-1,-29 0 1,58 0 0,-59 0-16,59 0 15,-232 0 1,173 0-1,-115 0 1,115 0 15,1 0-15,58 0 0,-29 0-1,-29 0 1,28 0-1,-86 0 1,87 0 0,0 0-1,-1 0 1,30 0 15</inkml:trace>
  <inkml:trace contextRef="#ctx0" brushRef="#br0" timeOffset="92074.58">6254 11984 0,'-58'0'140,"58"29"-140,-29-29 16,0 29-16,0 0 16,29 1 187,0-1-188,0 0 1,0 0 0,-29 29-1,0-29 1,29 0-1,-30 0 32,30 0-31,-58 0 0,58 30-1,0-30 220,0 0-220,58 29-15,-28-58 16,-1 29-16,29 29 15,0-58 1,-29 58 0,29-58 234</inkml:trace>
  <inkml:trace contextRef="#ctx0" brushRef="#br0" timeOffset="105357.18">14719 11926 0,'-29'0'31,"29"58"-15,0-29-16,0 0 15,0 0 1,0 1 0,0-1-1,0 0 1,0 0 93,0 0-93,0 0 0,0 0-1,0 0-15,29-29 94,87-29-78,59 0-16,29-29 15,-30-59-15,321-28 31,-117 58-31,-233 29 32</inkml:trace>
  <inkml:trace contextRef="#ctx0" brushRef="#br0" timeOffset="125287.19">18384 15940 0,'29'0'0,"0"0"16,0 0 0,1 0-1,-1 0 17</inkml:trace>
  <inkml:trace contextRef="#ctx0" brushRef="#br0" timeOffset="142777.94">29991 15824 0,'29'0'110,"0"0"-95,0 0 1,58 0-16,-58 0 31,0 0-15,1 0 0,-1 0-1,29 0 1,58 0-1,0 0 1,-28 0 0,-30 0-1,0 0 1,0 0 0,-29 0-1,0 0 16</inkml:trace>
  <inkml:trace contextRef="#ctx0" brushRef="#br0" timeOffset="159651.4">10937 16638 0,'30'0'204,"-1"0"-142,-29 29-31,0 0-15,29 1-16,0-1 16,-29 0-1,29 0 1,0 29-1,0 0 1,-29-29 0,0 29-1,29-58 1,-29 29 0,29-29-16,-29 59 31,0-30-16,0 0 1,29 29 0,-29-29-1,0 0 32,29 0-31,1-29-1,-30 29 1</inkml:trace>
  <inkml:trace contextRef="#ctx0" brushRef="#br0" timeOffset="160825.37">11490 16464 0,'-58'58'110,"58"-29"-110,-58 29 15,29 0-15,0 1 16,-59 28-1,30 29 1,0-58 0,29 0-1,-29 30 17,0-30-32,28-29 31,1 58-31,-29-58 31,29 30-15,0-30-16,0 29 15,0 0 1,0-58 0,29 29-1,-29 0 1,0 29-1,-1-29 1</inkml:trace>
  <inkml:trace contextRef="#ctx0" brushRef="#br0" timeOffset="170235.53">23707 16900 0,'-29'0'31,"-29"0"-16,-29 0-15,29 29 16,-146 87 0,-29 1-1,-203 28 1,262 1-16,-292 57 31,117-28-15,145-59-1,146-58 1,-29-29 0,87 1-1</inkml:trace>
  <inkml:trace contextRef="#ctx0" brushRef="#br0" timeOffset="171534.99">24202 16958 0,'0'0'0,"-29"29"0,29 0 0,-29 0 16,0-29-1,-29 59 1,-30-1 0,59-29-1,-58 0 1,-59 87-1,88-116 1,-29 88 0,-87 28-1,57-29 1,-28 0 0,28-28-1,59-30 1,-29 29-1,29 0 1,-59 0 0,30-29-1,58 30 1,-29-59 0,-29 87-1,-30-58 1,30 29-1,-29 0 1,87-29 0,-59 30-1,30-30 1,29 0 0,0-29-1,0 29 16,0-29 1,0 29-17,29 0 1,-59-29 0,1 58-1,0-29 1,0 0-1,29 0 1,0-29 47</inkml:trace>
  <inkml:trace contextRef="#ctx0" brushRef="#br0" timeOffset="176184.84">9919 14544 0,'59'0'187,"-30"0"-171,0 0-1,29 0 1,-29 0 0,0 0-1,0 0 32,0 0-31,0 0-1,0 0 1,0 0 0,-29 29-1,30-29 1,-1 0-16,0 0 31,0 0-15,0 0-1,0 29 1,0-29 0,0 0-1,0 0 17</inkml:trace>
  <inkml:trace contextRef="#ctx0" brushRef="#br0" timeOffset="181361.91">26471 14340 0,'29'0'109,"0"0"-93,0 0-1,0 0-15,29 0 16,-28 0-16,28 0 16,58 0-1,30 0 1,-88 0-1,-29 0 1</inkml:trace>
  <inkml:trace contextRef="#ctx0" brushRef="#br0" timeOffset="193442.59">10879 16609 0,'0'29'47,"0"0"-32,0 0-15,0 1 16,0 28-1,0 29 1,0-58 0,0 0-1,29 58 1,-29-58 15,29-29 16,1 0-16,-1 0 1,0 0 30</inkml:trace>
  <inkml:trace contextRef="#ctx0" brushRef="#br0" timeOffset="194184.14">11606 16551 0,'0'0'0,"-58"175"16,58-117-16,-58 58 16,-29 29-1,-59 117 1,88-145-1,-29 28 1,0-58 0,58 1-1,0-59 1,-1-29 0</inkml:trace>
  <inkml:trace contextRef="#ctx0" brushRef="#br0" timeOffset="197655.07">8319 16493 0,'0'29'343,"0"0"-327,30 0-16,-1 0 16,-29 0-1,29 0 1,-29 0-16,0 1 31,29-30-15,0 29 46,-29 0-46,0 0-1,29 0 1,0-29 0,0 29-1,-29 0 1,29 0 0,-29 0-1,29 0 1,0 0-1,1 0 1,-1-29 15,-29 30-15,0-1 15,29 0-15,0-29-1,-29 29 17,0 0-17,29-29 1,0 29 0,-29 0-1,0 0 1,29-29-1,0 58 1,0-58 0</inkml:trace>
  <inkml:trace contextRef="#ctx0" brushRef="#br0" timeOffset="199052.16">8814 16580 0,'-58'116'156,"29"-86"-141,-29 57-15,58-29 16,-59 29 0,30-29-1,0 1 1,29-30 0,-29-29-1,29 29 1,-29 0-1,29 0 17,0 0-32,0 0 15,-58 0 1,29 0 0,0 59-1,-30-30 16,59 0-15,-29-29 0,0 0-1</inkml:trace>
  <inkml:trace contextRef="#ctx0" brushRef="#br0" timeOffset="-184622.05">50120 20391 0,'-29'58'47,"-29"58"-47,0 59 15,-59-59-15,59 0 16,-87 117-1,28-29 1,30-30 0,29-57-1,0-1 1,29-87 0,29 0-1,0 0 1,-29 0-1,29 0 17</inkml:trace>
  <inkml:trace contextRef="#ctx0" brushRef="#br0" timeOffset="-183699.54">50295 20594 0,'0'58'47,"-29"1"-47,0-1 15,-59 204 1,59-146 0,29-29-1,-29-58-15,-58 204 16,29-146-1,29 88 17,0-117-32,-1 0 15,1 58 1,0-28 0,29-59 15,-29 29-16,0-29 1,29 0 0,0 0-1,0 0 17,-29-29-17</inkml:trace>
  <inkml:trace contextRef="#ctx0" brushRef="#br0" timeOffset="-149506.5">16493 27313 0,'-29'59'94,"0"-1"-79,0 0-15,29-29 16,-29 29-16,0 0 15,-29 30 1,58-30 0,-29-29-1,29 0 17,0 29-17,-29-29 1,0 59-1,29-59 1,0 0 0,0 0-1,0 0 1,0 0 0,29 0 46,0-29 47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3-22T15:58:51.9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20828 8639 0</inkml:trace>
  <inkml:trace contextRef="#ctx0" brushRef="#br0" timeOffset="786.67">20828 8639 0,'29'0'63,"29"0"-48,29 0-15,175-29 16,611 0 0,58-29-1,87 58 1,-349 0-1,-146 0 1,-28 0 0,-88 0-1,-203-29-15,174 29 16,-175 0 0,350 0-1,-204 0 1,0 0-1,146 0 17,57-29-17,-28 29 1,-175 0 0,-58 0-1,-204 0 1,-58 0-1,59 0 1,28 0 0,0 0-1,1 0 1,-1 0 0,-29 0-1,-28 0 1,-1 0 15,-29 0-31,0 0 31</inkml:trace>
  <inkml:trace contextRef="#ctx0" brushRef="#br0" timeOffset="9202.02">8610 10210 0,'117'0'141,"115"0"-141,147 0 15,-30 0-15,465 29 16,-319-29 0,-146 0-1,-117 0 1,1 0-1,58 0 1,116 0 15,262 0-15,-29 0 0,-29 0-1,-145 0 1,28 0-1,-203 0 1,233 0 0,-59 0-1,0 0 1,88 0 0,-204 0-1,0 0 1,146 0-1,-292 0 1,-115 0 0,-59 0-1,29 0 1,29 0 15,59 0-15,86 0-1,-28-29 1,-146 29-16</inkml:trace>
  <inkml:trace contextRef="#ctx0" brushRef="#br0" timeOffset="36692.39">33045 12013 0,'29'0'188,"87"29"-188,88-29 15,87 0-15,0 0 16,349 0 0,-291 0-1,-233 0 1,-87 0 46,30 0-62,86 0 16,0 0 0,263 0-1,-117 0 1,-59 0-1,-115 0 1,-59 0 0,87 0-1,-57 0 1,144 0 0,-86 0-1,-30 0 1,-58 0-16,59 0 15,-88 0 1,0 0 47,58 0-48,233 0 1,-291 0-1,58 0 157,1 0-172,-30 0 16,-29 0-16</inkml:trace>
  <inkml:trace contextRef="#ctx0" brushRef="#br0" timeOffset="67677.22">13381 12217 0,'58'0'93,"29"0"-77,88 0-16,116 0 16,-29 0-1,523 29 1,-58-29-1,-494 0 1,-204 0 0</inkml:trace>
  <inkml:trace contextRef="#ctx0" brushRef="#br0" timeOffset="109568.59">17919 18064 0,'87'0'78,"59"0"-78,173 0 15,89 0-15,57 0 16,59 0 0,959 0-1,59 0 1,-582 0 0,-175-88-1,-203 59 1,-29 0-1,-175 29 1,87 0 0,59 0-1,-233 0-15,0 0 16,581 0 0,-319 0-1,-117 0 16,-86 0-15,-60 0 0,-57-29-1,-58 0 1,57 0 0,30 29-1,58 0 1,-203 0-1,173 0 1,-202 0 0,-30 0-1</inkml:trace>
  <inkml:trace contextRef="#ctx0" brushRef="#br0" timeOffset="124050.55">14224 22194 0,'0'29'93,"0"117"-93,0-59 16,0 116-16,0 1 16,30 29-1,-30-59 1,0-116 15,0-28-31,87-60 109,175-144-109,116-30 16,29-28-16,29 28 16,437-261-1,-437 203 1,-348 204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3-22T16:01:07.5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23271 7854 0,'29'0'93,"175"0"-93,58 0 16,29 0 0,87 0-16,116 0 15,495 0 1,-262 0-1,-174 0 1,-378 0 0,-146 0-1,29 0 1,0 0 0,88 0-1,-1 0 1,-29 0 15,-87 0-15</inkml:trace>
  <inkml:trace contextRef="#ctx0" brushRef="#br0" timeOffset="31174.6">19082 10035 0,'117'0'188,"115"0"-188,205 0 15,-175 0-15,174-87 16,320 58-1,-58-29 1,-261 29 0,-205 0-1,-57 29 17,-88-29-17,117-1 1,87 30-1,145-58 1,59 58 0,-292 0-16,-57 0 15,174 0 1,-30 0 0,205 0-1,-233 0 1,-59 0-1,-57 0 1,-1 0 15,-57 0-15,-30 0 0,29 0-1,29 0 1,1 0-1,-1 0 1,0 0 0,30 29-1</inkml:trace>
  <inkml:trace contextRef="#ctx0" brushRef="#br0" timeOffset="53420.01">36594 9192 0,'-29'0'313,"0"0"-297,29 29 46,-29-29-62,0 0 16,-1 0-16,30 29 15,0 0 1,-29-29 15,29 29-15,-29-29-1,29 29 32,0 0-31,-58-29 0,58 58-1,-58-28 1,29 28-1,0 0 1,-29 0 0,-1 88-1,-28-88 1,29 29 0,0 0 15,0-29-16,-1 1 1,30 28 0,-58-29-1,87-29 1,-116 29 0,87-29-1,-30 30 1,30-59-1,0 0 1,0 29 0,0-29 15,0 0-15,-29 0 30,-88 0-30,30 0 0,29 0-1,58 0 1,0 0 0</inkml:trace>
  <inkml:trace contextRef="#ctx0" brushRef="#br0" timeOffset="54289.17">34849 10210 0,'-59'29'141,"59"0"-125,-29 0-16,29 29 15,-29-58-15,0 29 16,29 0 0,-29 30-1,29-30 1,0 0 15,0 29-15,0 0-1,0-29 1,29 58 0,29-28-1,-29-59-15,146 145 31,-88-145-15,-29 0 0,1 0-1,-30 0 17,0-29 46</inkml:trace>
  <inkml:trace contextRef="#ctx0" brushRef="#br0" timeOffset="59568.68">8029 11606 0,'29'0'156,"87"0"-124,175 0-32,87 0 15,233 0-15,-87 0 16,814 0-1,-757 0 1,-232 0 0,-203 0-1,-30 0 1,-58 0 0,175 0-1,-58 0 16,116 0-15,-30 0 0,-86 0-1,-1 0 1,1 0 0,-1 0-1,-28 0 1,-88 0-1</inkml:trace>
  <inkml:trace contextRef="#ctx0" brushRef="#br0" timeOffset="62191.78">12217 11257 0,'29'0'63,"30"0"-32,202 0-16,147 0-15,-30 0 16,378 0 0,-407 0-1,-262 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3-22T16:02:31.5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12363 6225 0,'29'0'93,"0"0"-77,0 0 0,0 0-16,0 0 15,175 0 1,174 0-1,320 0 1,29 0 0,88 0-1,-466 0 1,-87 0 15,-30 0-15,-86 0-1,116 0 1,-117 0 0,30 0-1,-88 0-15,0 0 16,175 0 0,-87 0-1,28 0 1,-57 0-1,-1 0 1,-29 0 0,-57 0-1,28 0 1,29 0 0,146-29 15,-29 29-16,-30-29 1,59 29 0,-87 0-1,-30 0 1,30 0 0,57 0-1,-86 0-15,145 0 16,-146 0-1,262 0 1,-174 0 0,0 0-1,0 0 1,-59 0 0,59 0-1,87-29 16,-117 29-15,-28 0 0,-1 0-1,1 0 1,0 0 0,-59 0-1,0 0 1,-87 0-1,0 0 1,0 0 0,59 0 62,-1 0-78,29 0 15,-28 0 1,-1 0 0,-29 0-1,-29 0 1,0 0 0</inkml:trace>
  <inkml:trace contextRef="#ctx0" brushRef="#br0" timeOffset="19727.04">9192 12101 0,'116'0'187,"146"0"-171,29 0-16,-58 0 16,58 0-1,581 0 1,-610 0-1,-145 0 1,-1 0 0,-29 0-1,88-30 1,28 1 0,59 29 15,-175 0-31,88 0 15,-30 0 1,30 0 0,58 0-1,28 0 1,30 0 0,-29 0-1,0 0 1,-146 0-1,30 0 1,28 0 0,175 0-1,-58 0 17,-58 0-32,0 0 15,-30-29 1,-28 0 15,-88 29-15</inkml:trace>
  <inkml:trace contextRef="#ctx0" brushRef="#br0" timeOffset="41372.91">5352 14398 0,'29'0'359,"59"30"-327,-59-30-32,29 0 15,0 0-15,29 0 16,1 0 0,57 29-1,-58-29 1,-28 0-1</inkml:trace>
  <inkml:trace contextRef="#ctx0" brushRef="#br0" timeOffset="58243.94">4829 15940 0,'87'0'250,"88"0"-250,57 0 16,59 0-16,0 0 15,145 0 1,-116 0 0,-174 0-1,-117 0 1,0 0 78,87 0-94,-57 0 15,-30 0-15,58 0 16,-58 0 0,0 0-1</inkml:trace>
  <inkml:trace contextRef="#ctx0" brushRef="#br0" timeOffset="71389.82">15068 15911 0,'58'0'109,"59"0"-93,86 29-16,1 29 15,58-29 1,58-29-16,116 0 15,-203 0 1,-175 0 0,-29 0-1,-58 0 251,-58-29-266</inkml:trace>
  <inkml:trace contextRef="#ctx0" brushRef="#br0" timeOffset="78284.33">18355 15969 0,'116'0'219,"30"0"-219,87 0 15,116 0 1,0 0-16,-58 0 15,261 0 1,-523 0 0</inkml:trace>
  <inkml:trace contextRef="#ctx0" brushRef="#br0" timeOffset="107557.57">10268 17365 0,'29'0'47,"1"0"-16,-1 0-31,0 0 16,87 0-1,437 88 1,349 57 0,-495-116-1,116 88 1,-319-88 0,-175-29-1,-58 0 126</inkml:trace>
  <inkml:trace contextRef="#ctx0" brushRef="#br0" timeOffset="108578.12">9978 17685 0,'29'0'78,"0"0"-15,0 0-48,174 0 17,292 0-32,87 29 15,-146 1-15,-87-1 16,-29 29-1,-262-29 1</inkml:trace>
  <inkml:trace contextRef="#ctx0" brushRef="#br0" timeOffset="116550.03">12479 16667 0,'0'29'94,"0"59"-79,0 28-15,0 0 16,0-57-16,0 202 15,0-28 1,0-117 0,146-145 62,28-29-78,88-116 15,349-30 1,145-58 0,-407 175-1,-291 58 1</inkml:trace>
  <inkml:trace contextRef="#ctx0" brushRef="#br0" timeOffset="122880.34">6109 18442 0,'29'0'219,"0"0"-110,0 0-93,0 0 15,0 0 1,0 0-1,0 0-31,0 0 15,30 0 1,-30 0 0,29 0-1,-29 29 1,29-29 0,0 0-1,-29 0 1,0 0-1,30 0 64,-1 0-79,29 0 0,-29 0 31,-29 0-31,30 0 15,-1 0 1,-29 0 0,0 0-1,0 0 1,0 0 78,0 0-79,58 0-15,-28 0 16,-30 0 78,0 0-63,0 0-15,0 0-1,0 0 32</inkml:trace>
  <inkml:trace contextRef="#ctx0" brushRef="#br0" timeOffset="141396.54">13119 20129 0,'29'0'125,"0"0"-109,117 0-1,28 0 1,30 0-16,58 0 16,116 0-1,-58 0 1,-233 0-1</inkml:trace>
  <inkml:trace contextRef="#ctx0" brushRef="#br0" timeOffset="144964.54">11432 21409 0,'0'-29'32,"29"29"61,0 0-77,0 0-16,0 0 16,88 0-1,-1 0-15,291-30 16,88 30 15,28 0-15,-464 0-1,28 0 79,-29 0-78,87 0-16,-28 0 15,28 0-15,204 0 16,-261 0 0,-118 0 171,1 0-156,0 0-15</inkml:trace>
  <inkml:trace contextRef="#ctx0" brushRef="#br0" timeOffset="150764.84">8523 20798 0,'29'0'78,"0"0"-63,0 0 1,0 0 0,1 0-16,-1 0 31,29 29-16,-29-29-15,29 0 16,-29 0 0,0 0 140,0 0-140,88 0 15,-88 0-31,0 0 31</inkml:trace>
  <inkml:trace contextRef="#ctx0" brushRef="#br0" timeOffset="151706.06">8698 21060 0,'29'0'94,"0"0"-78,0 0-16,29 0 15,0 0 1,-29 0 93,29 0-109,1 29 32,-59 0-32,29-29 15</inkml:trace>
  <inkml:trace contextRef="#ctx0" brushRef="#br0" timeOffset="152638.54">9541 20245 0</inkml:trace>
  <inkml:trace contextRef="#ctx0" brushRef="#br0" timeOffset="162854.79">11374 21380 0,'58'0'156,"-29"0"-140,0 0-1,0 0 1,0 0 0,29 0-16,1 0 15,-30 0 1,87 0-1,0 0 1,59 0 0,-146 0-16,29 0 15,59 0 1,-59 0 0,-29 0-1,29 0 1,29 0-1,59 0 1,-88 0 0,0 0-1,0 0 1,59 0 0,-30 0-1,87 0 16,-144 0-15,-1 0 0,0 0 124,-29-30-108,29 30-32,0 0 15,0 0 345,0 0-298,0-29-15,0 29-31,0 0-1,30 0-15,-1 0 16,-29 0-1,0 0 1</inkml:trace>
  <inkml:trace contextRef="#ctx0" brushRef="#br0" timeOffset="177091.84">15184 23241 0,'30'0'110,"435"0"-95,-29 0-15,175-29 16,116 0-16,1-29 15,-496 58 17</inkml:trace>
  <inkml:trace contextRef="#ctx0" brushRef="#br0" timeOffset="184863.25">30049 22136 0,'58'0'125,"320"0"-109,204 0-16,29 0 16,116-58-1,757 58 1,-699-88 0,-436 88-1,-233 0 1,146-29-1,0 29 1,233-87 0,86 87-1,59-29 1,58 0 0,-203 29-1,-321 0 1,1 0-1,-30 0-15,-86 0 0,290-29 32,-117 0-17,59 29 1,-87 0 0,-59 0-1,-28 0 1,-88 0-1,29 0 1</inkml:trace>
  <inkml:trace contextRef="#ctx0" brushRef="#br0" timeOffset="194925.9499">31096 21932 0,'0'29'93,"0"29"-93,0 1 16,0-30-16,0 29 16,29 29-1,-29-58 1,0 0-16,0 0 16,0 30-1,0-30 63,0 29-62,0 29-16,0-58 16,0 0-16,0 0 15</inkml:trace>
  <inkml:trace contextRef="#ctx0" brushRef="#br0" timeOffset="196366.24">37816 21670 0,'0'59'156,"0"-1"-140,0 0-16,29 0 16,-29-29-16,0 29 15,0-29 1,0 1-16,0 28 16,0 0-1,0 0 1,0-29-1,0 0 1,0 0 0,0 0 15</inkml:trace>
  <inkml:trace contextRef="#ctx0" brushRef="#br0" timeOffset="197619.87">31329 23212 0,'0'29'94,"29"58"-78,-29-57-16,0 57 15,29 0 1,-29 29 0,0-87-1</inkml:trace>
  <inkml:trace contextRef="#ctx0" brushRef="#br0" timeOffset="199112.03">37787 22979 0,'29'0'188,"0"0"-188,0 0 15,0 0-15,0 0 16,29 29 0,-29 1-1,29-1 1,-28 29 0,-1-58-1,0 29-15,-29 0 16,29 0-1,0 0 1,0 0 0,-29 29-1,29-28 1,0-1 0,-29 29-1,0 0 16,-87 87-15,-59-86 0,-28-1 15,-59 29-15,59-29-1,115-29 1,30-29-1,88 0 95,86 0-95,59 0-15,87 0 16,58 0-16,291-58 31,-233-29-15,-378 87 0,0 0-1,-87 0 173,-59 0-173</inkml:trace>
  <inkml:trace contextRef="#ctx0" brushRef="#br0" timeOffset="-214501.17">21904 23038 0,'87'0'109,"146"0"-109,58 0 16,0 0-16,465 0 31,-58 29-15,-261-29-1,-292 0 1,-116 0-1</inkml:trace>
  <inkml:trace contextRef="#ctx0" brushRef="#br0" timeOffset="-198505.8">22079 22979 0,'58'0'47,"0"29"-47,29 1 15,0 28-15,30 0 16,115 29 0,-28-29-16,232 30 15,-87-59 1,233-29-1,204 0 1,-554 0 15,-203 0 1,1 0-17,-30-29 1,116-30-1,0-28 1,88-29 0,-59 29-1</inkml:trace>
  <inkml:trace contextRef="#ctx0" brushRef="#br0" timeOffset="-197146.87">23184 20943 0,'0'0'16,"-58"0"15,0 29-31,28 0 16,1 1-1,-116 28 1,58-29-1,-59 87 1,88-58 0,29-29-1,-29 88 1,-30-59 0,59 58-1,-58 1 1,-29 28-1,87-29 1,0 1 0,-30-1 15,59-58-31,0 0 31,0 59-15,0-30-1,0-58 1,0 29 0,0 1-1,30 57 1,-30-87-16,29 58 16,0-29-1,29 1 1,-58 28-1,29-58 17,0 0-32,29 29 31,-29-29-15,59 59-1,-59-59 1,0-29 15</inkml:trace>
  <inkml:trace contextRef="#ctx0" brushRef="#br0" timeOffset="-195821.16">22864 20972 0,'145'-29'15,"59"29"-15,-59 0 16,1 0-1,87-29 1,-117 29-16,-29 0 16,0 0-1,1 0 1,115 0 0,-86 0-1,28 29 1,-58 0-1,1 0 1,28 1 0,-29 28 15,1 0-15,-30-29-1,29 58 1,0 0-1,1 30 1,57 28 0,59 233-1,-175-349 1,58 175 0,-58-117-1,0-28 1,-29 57-1,58-29 1,-29 0 15,1 30-15,-1-1 0,0-29-1,-29-28 1,0 28 15,29-87-15,-29 87-1,0-58 63</inkml:trace>
  <inkml:trace contextRef="#ctx0" brushRef="#br0" timeOffset="-194146.23">14574 22950 0,'29'0'62,"0"0"-62,29 0 16,-29 0-16,29 0 16,29 29-1,1-29 1,-59 0-16,204 0 15,57 0 1,30 29 0,-29 1-1,-174-1 1,-88-29 125</inkml:trace>
  <inkml:trace contextRef="#ctx0" brushRef="#br0" timeOffset="-184439.26">14574 23183 0,'29'0'78,"0"0"-62,0 0-1,29 0 1,58 0 0,-28 0-16,144 58 15,1 0 1,29-29 0,-29 1-1,-30-30 1,30 29-1,-117-29 1,-87 0-16,0 0 125,59 0-109,28 0-16,29 0 15,-28 29-15,28-29 16,-87 0 0,-58-29 77,0 0-77,0-30-16,0 30 16,0 0-1,0 0-15,0-204 16,0 88-1,0-30 1,0 30 0,0 0-1,0-1 1,0 30 0,0 28-16,0 1 31,0 29-16,0 0 1,0 29 0,0-58-1,0 57 1,0 1 15,0-29-15,0 29-1,0 0 1,0 0 15,0 0 63,-29 29-78,29-29-16,-29 29 140,0 0-124,0 0 0,-87 0-16,-30 0 15,-57 0-15,57 29 16,-57-29-16,-59 0 15,116 0 1,59 0 15,-58 0-15,57 0 0,1 0-1,0 0 1,58 0-1,0 0 1,0 0 0,-59 0-1,-115 0 1,-1 0 0,117 0-1,58 0 1,0 0 15,-117 0 78,30 0-109,87 0 16,29 58 250,0 0-266,0 0 15,0 117 1,0-30 0,0 30-1,0 58 1,0-146-1,0 29 1,0-29 0,0-57-1,0-1 17,0 0-17,0 87 1,0-87-1,0 0 1,29-58 250,116 29-266,-57 0 15,-30 0 1,29 0-16,-58 0 16,0 0-1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3-22T16:06:51.7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6080 7650 0,'29'0'156,"0"0"-156,29 29 31,0-29-31,0 0 16,-29 0 0,0 0-1,1 0 1,57 0-1,-29 29 1,29 0 0,1-29-1,115 29 17,117 30-17,-203-59 1,-59 0-1,-29 0 64,0 0-64,0 0-15,29 0 16,-29 0-16,58 0 15,-57 0 1,28 29 0,0-29-1,-29 0 1,29 29 15</inkml:trace>
  <inkml:trace contextRef="#ctx0" brushRef="#br0" timeOffset="4485.58">8988 10326 0,'30'0'94,"-1"0"-79,0 0 1,0 0 0,0 0-1,0 0 1,0 0 31,0 0-32,29 0 17,-29 0-32,1 0 31,-1 0 0,29 0-15,-29 29-1,0-29 1,58 0 0,-87 29-1,29-29 1</inkml:trace>
  <inkml:trace contextRef="#ctx0" brushRef="#br0" timeOffset="8305.29">13410 10413 0,'29'0'32,"29"0"-17,-29 0-15,30 0 31,28 0-15,146 0 0,377 30-1,-348-30 1,145 0 0,-232 0-1,-146 0 1,0 0-1,0 0 1</inkml:trace>
  <inkml:trace contextRef="#ctx0" brushRef="#br0" timeOffset="18081.96">13235 12130 0,'30'0'63,"28"0"-48,29 0 1,88 0-16,86 29 16,496-29-1,-30 0 1,-320 29 0,-378-29-1,117 0 141,28 0-140,30 0-16,-1 0 16,-57 0-1,28 0 1</inkml:trace>
  <inkml:trace contextRef="#ctx0" brushRef="#br0" timeOffset="19670.82">36070 11112 0,'29'0'31,"0"0"-31,1 0 15,-1 0 1,174 0 0,292 87-1,668 0 1,1717 29 0,-465-57-1,-1426-1-15,610 0 16,-1017-29-1,-320-29 1,-87 0 0,174-29-1,145 0 1,88 29 0,261 0-1,408 0 16,-1105 0-15,-59 0 0</inkml:trace>
  <inkml:trace contextRef="#ctx0" brushRef="#br0" timeOffset="20958.16">37117 11257 0,'0'29'125,"0"58"-109,0-58-16,0 59 15,0-30-15,0 0 16,0-29 0</inkml:trace>
  <inkml:trace contextRef="#ctx0" brushRef="#br0" timeOffset="22441.69">49917 11519 0,'0'29'62,"0"0"-62,0 29 16,0 0-1,0-29-15,0 59 16,0-59 0,0 0-1</inkml:trace>
  <inkml:trace contextRef="#ctx0" brushRef="#br0" timeOffset="25697.38">15563 11781 0,'29'0'47,"0"-59"-16,-29 1-31,29 0 16,-29 0-1,0-58 1,0-59 0,0 117-1,0 0 17,0-1-17,0 1 1,-29 29-1,29 0-15,0-29 16,0-29 0,0 58-1,0-30 1,0 1 0,-29 58-1,29-58 1,0 29-1,0-29 1,-29 29 0,29-29-1,-30 58 1,30-30 15,0 1-15,-116 29 78,-87 0-94,-59 0 15,-204 0-15,30 0 16,-59 0-16,59 0 15,-291 0 1,669 0 0,58 59 202,0 57-202,0 0-16,0-29 16,0 1-16,0 174 15,0-88 1,0-87 0,0-58 15,0 59 63,0-30-94,0 0 15,58 29-15,-58-29 16,58 30-1,-29-59 1,-29 0 15,29-29 1,0 0-32,349 0 31,59 0-16,57 0 1,-57 0 0,-59 0-1,-320 0 204,-29 0-219,0 0 16,29 0-16,30 0 15,57 29 1,-58-29 0,1 0-1,-59 0 95,0 0-64,0 0 33</inkml:trace>
  <inkml:trace contextRef="#ctx0" brushRef="#br0" timeOffset="35116.03">14719 10530 0,'0'116'47,"0"30"-31,0-30-16,0 29 16,0 30-1,0-59 1,0 1-1,0-59 1,0 0 0,0-29-1,0 0 1,0 0 0,0 29-16,0-29 31,0 1-31,0 28 31,0-29-15,0 29-1,0 0 1,0 0 0,0-29 15,0 1-16,58-30 64,0 29-64,-29-29-15,30 0 16,115 0-1,88 0 1,29 0 0,-58 0-1,-117 0 1,-58 0 0,-29 0-1,88 0 1,28 29-1,-29 0 1,30 0 0,-117-29-16,0 0 15,0 0 17,0 0-32,29 29 15,59-29 16,-88 0-15,0 0 15,29 0 94,0 0-125,-29-29 32,0 0-32,0 29 0,1 0 31,-1 0-16,-29-29 79,29 29-94,-29-29 16,29 29-16,0-59 15,-29 1 1,29-29 0,29-29-1,-58-1 1,0 1 0,0 0 15,0-1-16,0 30 1,0 29 0,0 0-1,0 29 1,0-30 0,0 30-1,0 0 1,0-29-1,0 29 1,0 0 0,0 0 15,0 0-15,0 0-16,0-1 31,0 1-16,-29 0 1,29-29 0,0 29-1,0 0 1,0 0 0,0-29-1,0 29 16,0 0-15,0-1 15,0 1 16,-29 0 16,29 0-48,-29 0-15,0 29 16,29-29 0,-29 29 77,0 0-93,-88 0 16,-86 0-16,-30 0 16,-58 0-16,-116 0 31,320 0-16,57 0 1,1 0 78,0 0-94,0 0 15,-29 0-15,-29 0 16,58 29-16,-59-29 16,1 0-1,58 0 79,-29 0-78,-58 0-16,28 0 15,30 0 1,29 0 171,-29 0-187,29 0 47,0 0-47,0 0 16,-1 0 0,30 29 265,0 29-250,0-29 172,-29 30 94,29-30-297,0 0 16</inkml:trace>
  <inkml:trace contextRef="#ctx0" brushRef="#br0" timeOffset="42525.24">24289 11926 0,'0'-58'110,"0"29"-95,0-29 1,0-1 0,0 1-16,0 29 15,0 0-15,-29-29 16,29 0-1,0 29-15,0-59 16,0 30 0,0 0-1,0 0 1,0 29 0,0-29-1,0 28 16,0-28-15,0 0 15,0 0-15,0 0 0,0 29-1,0 0 1,0-1-1,0 1 1,0-29 0,29 58-16,-29-58 31,29 29-15,0 0 15,-29 0 0,30 29-15,57-87-1,-29 28 1,-29 59 0,0 0-16,88 0 109,-30 0-109,29 0 16,-58 0-16,-29 0 0,0 0 15,1 0 16,-1 0-15,0 0 0,29 0-1,29 29 1,-29 1 0,-29-30-1,1 29 1,-1-29-1,29 29-15,29 0 16,0 0 0,1 0-1,-59-29 110,-29 29-109,29 0-16,0-29 16,0 29-1,29-29 1,-58 29 46,0 0-46,29 0-16,29 30 16,-28-1-1,-1 0-15,0 0 31,0 0-15,-29 1 0,29-30-1,-29 29 1,0 0 0,29 29-1,-29-29 1,29 30-1,-29-30 1,0 0 0,0 29-1,0-58 1,0 30 0,0-30-1,-29 29 16,29-29-15,-29 0 0,-29 29-1,0-29 1,-30 59 0,1-30-1,-88 0 1,88 0-1,-58 0 1,57-29 0,1-29-1,-29 0 1,58 29 15,-59-29-15,-203 0-1,0 0 1,291 0 0,-87-29-1,87 0 48,29 0-48,0 0 1,-29 29-16,29-29 16,-58-58-1,28-1 1,1 30 15,29 29-15</inkml:trace>
  <inkml:trace contextRef="#ctx0" brushRef="#br0" timeOffset="45799.18">20275 12333 0,'29'0'63,"0"0"-32,233 0-31,145 0 16,466 0-1,116 0 1,-262 0 0,-232 0-1,-117 0 1,-29 0 0,174 0-1,-115 0 16,-30 0-15,-29 0 0,-87 0-1,-175 0 1,-58 0 0,0 0 202,0 0-202,0 0-16,0 0 16,1 0-1,-1-87 1,0-117-1,-29-28 1,0-1 0,0-145-1,-29 203-15,-30-87 32,59 175-32,-87-145 31,0 115-16,58-57 1,-58 57 0,87 30-16</inkml:trace>
  <inkml:trace contextRef="#ctx0" brushRef="#br0" timeOffset="47049.44">26616 9774 0,'0'-59'16,"0"118"-16,0-147 15,-29 88-15,29-87 16,0 58-1,0 0 1,0 0 0,-58 29 93,-407 0-93,-30 58-16,-28-58 15,-525 29 1,176-29 0,464 29-1,234 0 1,-1 0-1,30 0 1,29-29-16,-263 117 16,1-88-1,233 0 1,116-29 0,-29 0 15,-1 29-16,-115 29 1,145-58 0,0 0-1,0 0 17,-175 58-17,29 0 1,-115-28-1,115-1 1,30-29 0,115 0-1,30 58 63,0 58-62,0-29-16,0 1 16,0-1-16,0 0 15,0 88 1,0 57 0,0-173-16,0 86 15,0 117 1,0-29-1,30-146 1,-30-58 109,0 58-125,0-58 16,0 0-16,0 30 15,29-1 1,-29 0 0,87-58 155,58 0-171,204-87 16,30 58-16,57-30 16,29-28-16</inkml:trace>
  <inkml:trace contextRef="#ctx0" brushRef="#br0" timeOffset="49256.75">27402 10995 0,'29'0'78,"29"0"-62,-58 29-16,0 88 16,0-88-16,0 116 15,0-116 1,175-87 46,145-116-46,203-30-16,263-58 16,86-29-1,-435 117 1,-408 145 0,0 29-1</inkml:trace>
  <inkml:trace contextRef="#ctx0" brushRef="#br0" timeOffset="56897.12">6196 7563 0,'29'0'110,"0"0"-110,0 0 15,0 0 1,88 29-1,86-29 1,1 29 0,58 0-1,-117-29 1,-58 29-16,-28 0 31,-1-29-31,29 0 16,0 0 15,30 29-15,-30-29-1,-58 29 1,0-29 406,0 0-203,0-29-204,0 29-15,-29-29 16,29 0-16,1 0 31,-1-58-15,0 29-1,0 29 1,0-59 0,0 30-1,29 29 1,-58-29-1,0 29 17,0 0-1,29 0-15,-29 0-1,0-1 1,29 1 15,-29 0-15,0-29-1,29 29 1,1 0 0,-30-29-1,0 29 1,0 0-1,0-1 1,0 1 0,0-29-1,0 29 17,0 0-32,0 0 31,0 0-16,0 0 1,0 0 0,0 0-1,0-1 1,0 1 31,-30 29 109,-28 0-156,0 0 16,0-29-16,0 29 15,-30 0 1,30 0 0,0 0-1,-58 0 1,58 0-1,-1 0 1,1 0 0,29 0-16,-58 0 15,0 0 1,-1 0 0,30 0-1,0 0 16,0 0-15,-59 0 0,59 0-1,-87 0 1,87 0 0,-88 0-1,1 0 1,57-29-1,-28 29 1,87 0 0,0 0-1,0 29 235,0 0-250,0-29 16,29 29 0,0 1-1,0-1 79,-29 0-78,29 0-16,-29 0 15,-1 29 1,30 0-1,0-29 1,-29 59 0,0-59-1,29 0 17,0 0-32,-29-29 31,29 29-16,0 0 17,0 0 15,0 0-32,0 0 1,0 0-1,0 1 1,0-1 15,0 0 79,0 0-95,0 0 1,0 0-16,0 0 16,0 0-1,29-29 110,0 29-125,30-29 16,-1 29-16,-29-29 15,0 29-15,29 0 32,-29-29 93,0 0-110,-29 30 1</inkml:trace>
  <inkml:trace contextRef="#ctx0" brushRef="#br0" timeOffset="62943.11">32289 8116 0,'-29'0'62,"0"0"-46,-88 0-1,1 29 1,-88-29-16,1 29 16,86 0-16,-115 0 15,144-29 1,88 87 125,0-29-126,0 0-15,0 30 16,0 57-1,0 30 1,0 28 0,0-86-1,0-1 1,0-58-16,0-29 16,0 0-1,0 30 16,0-30 1,0 0-17,0 0 1,0 0 0,0 0-1,29 0 32,59 0-31,57 0-1,-29 29 1,-28-58 0,28 0-1,-29 0 1,-58 0 15,30 0 125,86-174-156,88 28 16</inkml:trace>
  <inkml:trace contextRef="#ctx0" brushRef="#br0" timeOffset="64271.85">33627 8145 0,'58'-59'78,"87"59"-62,88 0-16,-116 0 15,-1 0-15,-29 0 31,-87 117 110,0-59-141,0 29 16,0-58-16,0 88 15,0 57 1,0 88 0,0-117-1,0 1 16,0-1-15,0-28 0,0-30-1,0-58 1,29 29 0,-29-29-1,0 0 1,-29 0 93,-58 1-78,-29-1-31,-30 0 0,-28 29 16,57-58 0,30 0-1,58 0 1,-29 0 171,-1-58-187,1-30 16</inkml:trace>
  <inkml:trace contextRef="#ctx0" brushRef="#br0" timeOffset="65242.39">31881 9163 0,'59'0'141,"-30"0"-141,0 0 15,0 0-15,0 0 16,29 0-1,-29 0 1,0 0 62,0 0-62</inkml:trace>
  <inkml:trace contextRef="#ctx0" brushRef="#br0" timeOffset="66121.89">33481 9221 0,'29'0'141,"1"0"-141,-1 0 62,0 0-46,0 0 0,0 0-1,0 0-15,29 0 16,-29 29 0,29-29 30,-28 0 17</inkml:trace>
  <inkml:trace contextRef="#ctx0" brushRef="#br0" timeOffset="76374.67">13119 17278 0,'87'0'187,"30"0"-187,-1 0 16,-29 0-16,146 0 16,-117-29 15,-57 29-15,-30 0-1,0 0 1,0 0-1,58 0 1,-29 0 0,0 0-1,1 0 1,-1 0 0,-29 0-1,0 0 1,29 0-1,29 0 17,-28 0 46,-1 0-63,0 0-15,-29 0 16</inkml:trace>
  <inkml:trace contextRef="#ctx0" brushRef="#br0" timeOffset="78113.7">9803 17453 0,'29'0'125,"0"0"-109,117 0 0,-1 0-1,59 0 1,-30 29 0,-116-29-1,-29 0 1,1 0 15,28 0-31,58 0 31,-29 0-15,30 0 0,-30 0-1</inkml:trace>
  <inkml:trace contextRef="#ctx0" brushRef="#br0" timeOffset="88629.89">13672 18936 0,'87'0'234,"88"0"-218,115 0-16,-28 0 15,-116 0-15,-1 0 16,-58 0-16,-57 0 16,-1 0-1,58 0 63,0 0-78,59 0 16,-30 0-16,29 0 31,-86 0-15,-30 0 140,87 0-156,-58 0 16,59 0-16,57 0 15,-145 0 1,-29-29 140,0-29-156,0 0 16,0-30-16,0-86 16,-29-30-1,0 1 1,0-1 15,0-29-15,0 146-16,29 0 15,-58-291 1,28 145 0,1 29-1,0 59 1,29 0-1,-29 28 1,29 88 0,0 0-1,0 0 1,0 0 0,0 0 15,-87 87 109,29 0-124,-146 29-16,59-28 16,-292 115-1,146-28 1,175-88 0,29-58-1,29 0 1,29 29-16,-233 29 31,58-29-15,146 0-16,-87-29 31,28 0-15,59 0-1,29 0 1,-87 0 15,86 0-15,-57 58-1,87-29 63,-29 0-46,29 1-32,0-1 15,0 29-15,0-29 16,0 29 0,0-29-1,0 117 1,0-59-1,0 29 1,0-29 0,0 30-1,0-30 1,0 29 0,0-57-1,0-30 1,0 29 15,0-29-15,0 29-1,0-29 1,0 29 0,0 59-1,0-88 1,0 29-1,0-29 1,0 0 0,0 0-1,0 0 1,29 0 78,0-29-79,0 30-15,0-1 16,30-29 0,-30 0-1</inkml:trace>
  <inkml:trace contextRef="#ctx0" brushRef="#br0" timeOffset="93474.3">15330 18878 0,'0'-58'78,"0"29"-78,-29-29 15,29-30-15,-29 1 16,29 29-16,0-146 16,0 30 15,0-117-15,0 116-1,0 88 1,0 0-1,0 58 1,0-29 0,0 28-1,0-28 1,0 29 0,0 0-1,29-29 1,-29 29-1,58-88 17,-29 59-17,-29 29 1,29 0 0,0 29-1,88-29 16,523 87-15,87-29 0,-378 29-1,-146 1 1,-173-59 0,-1 0 30,0 0-30,0 0-16,87 29 31,-87 0-15,29 0 0,1-29-1,-30 0 1,0 29-1,-29 0 32,0 0-31,0 58 0,0-57-1,0 28-15,0 116 16,0 30-1,0 87 17,0 116-17,0-145 1,-29-88 0,29-57-1,0-59 1,0-29-1,0 0 1,0 29 0,0-29 15,-58-29 31,-88 0-46,-58 0-16,-28 0 16,-176 0-1,263 0 1,116 0 0,-29 0-1,29 0-15,0 0 16,-117 0-1,-87 0 1,-145 87 0,87-57-1,117 28 1,116-58 0</inkml:trace>
  <inkml:trace contextRef="#ctx0" brushRef="#br0" timeOffset="96798.2399">20770 19082 0,'29'0'94,"0"0"-94,29 0 16,116 0-16,30 0 15,436-117 1,-58 88 0,-204 29-1,-116 0 1,-204 0-1,0 0 64,-29 0-64</inkml:trace>
  <inkml:trace contextRef="#ctx0" brushRef="#br0" timeOffset="100323.03">21177 26121 0,'87'0'172,"58"0"-156,88 0-16,-29 0 15,29 0-15,261 0 16,59 0 15,-204 0-15,-233 0 0,-87 0-1</inkml:trace>
  <inkml:trace contextRef="#ctx0" brushRef="#br0" timeOffset="107147.42">15243 24056 0,'0'58'16,"0"29"-16,0 59 31,0-88-31,0 145 15,0-57 17,0-30-17,0-29 1,0 30 0,0-88-1,0 29 1,0 0-1,0-29 1,0 29 0,0 1-1,0 57 1,0-29 0,0 0-1,0-28 1,0 28-1,0-58 1,0 0 0,0 0 15,0 0-15,58 0 93,-29-29-109,87 0 16,30 0-16,261 0 15,-145 0 1,-88 0-1,-116 0 1,30 0 15,28 0-15,-58 0 0,29 0-16,59 0 15,-30 0-15,-28 0 16,86 0-1,-145 0 64,0-29-64,0 0-15,-29 0 16,29 0-16,1 0 15,-1-58 17,-29-59-17,29-174-15,-29-58 32,0-87-17,0 290-15,0 30 16,0-350-1,0 350 1,-88 145 156,-173 29-172,-118 0 16,-57 58-16,-58 0 15,-234 30 1,263-59-1,378-29 1,87 0 203,0 0-204,0 0-15,87 59 16</inkml:trace>
  <inkml:trace contextRef="#ctx0" brushRef="#br0" timeOffset="107967.69">20217 25772 0,'58'0'47,"204"0"-32,116 0-15,175 0 16,-117-29-16,175-29 31,-378 58-15,-175 0-1,-87 0 142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3-22T16:28:07.6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36739 12770 0,'29'0'141,"30"-146"-126,-30 88 1,0 0-16,0-29 16,0 28-1,-29 1 1,0 0 15,0 29-31,0-29 31,-29 29-15,0 29 15,0 0-15,29-29-16,-29 29 31,0 0-15,-1 0-16,-144 87 31,87-29-15,58-29-16,29 0 15,-59 0 1,1 88 15,58-88-15,-29 58 15,29 0-15,0-29-1,0 30 1,0-1-1,0 29 1,0 88 0,0-146-1,0 117 1,0-117 0,0 0-1,0-29-15,0 29 16,0 0 15,0-29-15</inkml:trace>
  <inkml:trace contextRef="#ctx0" brushRef="#br0" timeOffset="704.72">35634 13380 0,'29'0'79,"87"29"-79,88-58 15,-88 29-15,1-29 16,57 29-1,-145 0 1,30 0 0,-30 0-1,0 0 48,0 0-63,0 0 15,0 0 1,29 0 0,-29 0-1,0 0-15,0 0 63</inkml:trace>
  <inkml:trace contextRef="#ctx0" brushRef="#br0" timeOffset="1517.03">37699 12013 0,'-58'58'16,"29"1"-1,-87 115 1,57 59 0,59-175-1,0 87 1,0 59 0,0-88-1,0 117 1,0-146-1,0 1 1,0 57 0,0-87-1,30 0 1,-1 1 15,0-59-15,-29 29-16,58 0 31,-58 0-15,29 0-1,0-29 17</inkml:trace>
  <inkml:trace contextRef="#ctx0" brushRef="#br0" timeOffset="2268.67">37845 13148 0,'29'0'78,"29"0"-78,-29 0 15,29 0-15,-29 0 16,0 0 0,1 0-1,-1 0 1,116 0 15,-116 0-15,0 0 31,0 0-32</inkml:trace>
  <inkml:trace contextRef="#ctx0" brushRef="#br0" timeOffset="2955.23">38746 12362 0,'0'29'63,"30"30"-63,-30-1 15,58 87 1,0-28-1,-58-30 1,29 29 0,-29-29-1,0 1 1,0 28 0,0-58-1,0-29 32</inkml:trace>
  <inkml:trace contextRef="#ctx0" brushRef="#br0" timeOffset="4186.22">39008 12071 0,'29'0'78,"30"0"-62,-30 0 0,29 0-16,-29 59 15,58-1 1,30 58 15,-88-87-31,29 29 16,29 88 15,-58-59-31,-29 0 16,29 30 15,-29-59-15,29 0-1,-29 58 1,0-57-1,0-1 1,0 116 0,0-145-1,0 30 1,0-1 0,0-29-1,0 87 1,-116 1 15,87-59-31,-29 0 16,0-29 15,28 0-15,30 0-1,0-58 220,0-58-220</inkml:trace>
  <inkml:trace contextRef="#ctx0" brushRef="#br0" timeOffset="4992.87">40288 12915 0,'175'0'188,"-1"0"-188,88-29 0,-146 29 15,-28 0 1</inkml:trace>
  <inkml:trace contextRef="#ctx0" brushRef="#br0" timeOffset="5911.72">40317 13409 0,'-29'0'125,"204"0"-110,87-58-15,-117 29 16,30 29 0,-146 0 15,0 0 31</inkml:trace>
  <inkml:trace contextRef="#ctx0" brushRef="#br0" timeOffset="15089.68">38048 13613 0,'59'0'172,"28"0"-156,-29 0-16,58 0 15,175 0 1,58 0 0,-116 0-1,-117 0 1,-57 0 46,-30 0-46,0 0 0,0 0-1,0 0 48</inkml:trace>
  <inkml:trace contextRef="#ctx0" brushRef="#br0" timeOffset="18259.25">27547 14544 0,'29'0'31,"0"0"0,-29-29 94,-29 29-93,-29 0-17,29 0 1,0 0 31,-29 0-32,0 29-15,29-29 16,-88 58 0,88-29 15,29 0-15,-29 0-1,0 0 1,29 1-16,-29-30 15,29 87 1,0-29 0,0-29-1,0 29 1,0-29 0,0 59-1,0-1 1,0 0 15,0-58-15,0 88-1,29-59 1,0 0 0,-29 29-1,0-29 1,0 30-1,0-1 1,0 116 15,0-115-15,-29 28 0,0-29-1,0 1-15,29-59 16,0 29-1,-29 0 1,29-29 31,0 0-16,-29-29-15,29 29 15,29 59 188,0-1-219,29-58 15,0 58-15,29 30 16,-28-30 0,-59 0-1,29-58 1,29 146 0,-58-117-1,0 0 1,0 0-1,29-29 1,-29 29-16,0-28 16,0 115 15,0-58-15,0-29-1,0 88 1,0-88-1,0 0 1,0 0 0,0-28-1,58 28 1,-29 0 0,-29-29-1,29-29 1,0 0 31</inkml:trace>
  <inkml:trace contextRef="#ctx0" brushRef="#br0" timeOffset="23923.68">21206 15387 0,'29'0'156,"87"0"-140,59-29-16,28 29 16,30 0-16,320 0 15,-350 0 1,-57 0-16,-30 0 15,-87 0 17,0 0-1,1 0-31,144 0 31,-116 0-31,204 0 16,29 0-1,-29 0 1,-233 0 93,87 0-109,-58 0 16,30 0-16,144 0 31,-144 0-15,-59 0 0</inkml:trace>
  <inkml:trace contextRef="#ctx0" brushRef="#br0" timeOffset="34558.61">42528 12450 0,'-58'29'125,"-29"29"-110,28 29-15,30-58 16,0 0-16,0 59 31,-58-1-31,58-29 16,-29 0 15,29 29-15,-1 1-1,1 28 1,29-87-1,0 0 1,-29 29 0,29-29-16,0 1 15,0 28 1,0 0 0,0-29 15,29 0 0,-29 29-15,29-58-1,1 29 1,-1 0-16,-29 1 31,29-1-15,0 0-1,87 0 1,-87-29 15,0 0-15,0 0 0,1 0-1,-1 0 1,0-29 15,-29 0-15,0 0 15,0-1-15,0 1-1,29 29 1,-29-58-1,0 29 17,0 0-32,0 0 15,0 0 17,0 0 14,-29 29-30,0 0 0,29-29-1,-29 29 1,-1 0 46,1 0-30,0 0 30,0 0-31,0 0 16,29 29 31,-29 0-31,0-29-15,29 29-17,-29 0 32,0 0 0,0-29 15</inkml:trace>
  <inkml:trace contextRef="#ctx0" brushRef="#br0" timeOffset="41038.21">28187 15387 0,'87'0'235,"59"0"-220,-1 0-15,59 0 16,349 0 0,-88 0-1,-203 0 1,-204 0-1,-29 0 48,29 30-63,233-30 31,58 0-31,-116 29 16,-175-29-1,59 0 1,-88 0 15,87 0 251,-29 0-282,59 0 15,-30 0 1,-87 0-1</inkml:trace>
  <inkml:trace contextRef="#ctx0" brushRef="#br0" timeOffset="42162.24">31794 14544 0,'0'58'109,"29"0"-93,-29 30-16,58 57 15,-28-58 1,-30-29 15,29-58 125,0 0-140,29 0-16,87-58 16,-28 0-1,28 0-15,1-29 16,57-1 15,-174 59-15,0 0-1,-29 0 1</inkml:trace>
  <inkml:trace contextRef="#ctx0" brushRef="#br0" timeOffset="46737.13">37467 14777 0,'29'0'93,"0"0"-93,0 0 16,0 0-16,0 0 31,0 0-31,0-29 16,0-1-1,0-28 1,-29 29 15,0-29-31,0 0 32,0 0-17,0 29 1,0-1-1,0 1 1,-29 29 15,0 0 63,-58 88-78,29-30-16,0 29 15,28-29-15,-57 59 16,58 57 15,29-28-15,-29-30-1,29 29 1,0-116 0,0 59-1,0 28 1,0-87 0,0 58-16,0 30 31,0-1-16,29-58 1,-29-29 15,0 0-31</inkml:trace>
  <inkml:trace contextRef="#ctx0" brushRef="#br0" timeOffset="47503.7">36972 15591 0,'29'0'79,"0"0"-33,0 0-46,29 0 16,-28 0 0,-1 0 46,29 0-46,-29 0-16,58 0 15,-58 0 1,29 0-16,59 0 31,-59 0-15,-29 0-16,0 0 0</inkml:trace>
  <inkml:trace contextRef="#ctx0" brushRef="#br0" timeOffset="48337.75">38572 14457 0,'0'0'15,"-29"0"-15,0 58 16,-88 175-1,30 116 1,29-117 0,29 30-1,0-58 1,29-30 0,0-87-1,0-28 1,0-30-16,0 0 15,29 29 17,0 58-17,0-87 1,0 1-16,29 28 16,0 29-1,1-29 1,-1 0-1,0-29 1,-29-29 0,0 0-1,0-29 79</inkml:trace>
  <inkml:trace contextRef="#ctx0" brushRef="#br0" timeOffset="48945.78">39008 15067 0,'0'59'47,"0"57"-31,0-29-16,0 59 15,0 57 1,0 117-1,0-262 1,0 30 15</inkml:trace>
  <inkml:trace contextRef="#ctx0" brushRef="#br0" timeOffset="49895.75">39328 14631 0,'29'0'31,"0"58"-15,88 59 0,-1 28-1,-29-29 1,1 1 0,-30-30-1,-58 29 1,29 1-1,0-88 1,-29 58 0,0-29-1,0 59 1,0 86 0,-58-86 15,0 28-16,-59 59 1,59-88 0</inkml:trace>
  <inkml:trace contextRef="#ctx0" brushRef="#br0" timeOffset="50495.51">40375 15533 0,'30'0'63,"28"0"-47,87 0-1,117 0-15,-58 0 0,-30 0 16,30 0-1</inkml:trace>
  <inkml:trace contextRef="#ctx0" brushRef="#br0" timeOffset="51220.87">40608 16086 0,'58'0'125,"59"0"-125,-59-30 0,87 30 16,1 0-1,-117 0 17</inkml:trace>
  <inkml:trace contextRef="#ctx0" brushRef="#br0" timeOffset="61703.53">28653 16755 0,'87'0'141,"204"0"-141,203 0 16,146 0-16,1047 0 15,-174 0 1,-611 0 15,-844 0-31</inkml:trace>
  <inkml:trace contextRef="#ctx0" brushRef="#br0" timeOffset="63918.48">20130 16987 0,'29'0'125,"0"0"-125,29 0 15,58 0-15,175 0 16,87 0-1,59 0 17,-350 0-17,-29 0-15,0 0 0,30 0 32,28 0-17,-87 29 1,87-29-1,-57 0-15,115 29 16,59-29 0,-88 0-1,-116 0 17,0 0 46,0 0-63,30 0-15,173 0 16,147 30 0,-60-30-16,-115 29 0,87 0 31,-233-29-16</inkml:trace>
  <inkml:trace contextRef="#ctx0" brushRef="#br0" timeOffset="66873.48">24871 15969 0,'0'58'125,"0"-29"-110,0 1-15,29-1 16,-29 0 0,0 0-1,0 0 95,0 0-95,0 0-15,0 0 16,29-29 78,0 0-94,29 0 15,1-29 1,-1 0-16,0 0 15,29-29-15,88 29 32,-88 0-32,59-30 0,86 30 15,-144 29 17</inkml:trace>
  <inkml:trace contextRef="#ctx0" brushRef="#br0" timeOffset="80473.19">42179 14689 0,'0'0'0,"29"0"16,0 0-1,0 0 16,0 0 1,0 0-1,30 0-15,115 0-1,1 0 1,-30 0-1,-29 0 1,-86 0 0,-30 29 249,-30 30-249,30-30-16,-29 0 16,-29 29-16,0 58 31,0-28-16,29-30 1,29-29 0,-29-29-1,0 0 48,-1 29-63,30 0 15,-58 0 1,29-29-16,29 29 16,-58 0 15,29 0-31,0-29 31,29 29-31,29-29 141,0 0-110,0 0-31,58 0 31,-58 0 1,59 0-17,-88 30 1,29-30-1,0 0 1,0 29 0,0 0-1,0-29 1,-29 29 0,0 0-1,58 0 1,-29 29-1,-29-29 17,0 0-32,0 30 31,30-30-15,-30 0-1,0 0 1,0 0-1,0 0 17,0 0-17,-30 0 1,1 0 0,0 0-1,-58 0 1,29-29-16,29 0 15,-59 0 1,30 0 15,0 0-15,-87 0 15,28 0-31,88 0 16,-29-58 15,29 58-31,0-58 31,0 58-15</inkml:trace>
  <inkml:trace contextRef="#ctx0" brushRef="#br0" timeOffset="82376.02">45088 13060 0,'29'0'156,"0"0"-156,0-58 32,87-29-32,-57 29 15,-1 29-15,0-88 16,-29 30 15,-29 29-15,0 29-1,0 0 32,0 0-31,-29 29 15,0 0 16,-58 29 31,58 29-62,-1-29-16,30 29 15,-116 146 1,87-117 0,0 29 15,29 59-16,0-59 1,0-28 0,0-30-16,0 0 15,0 58 17,0 30-17,0-1 1,29 30-1,-29-117 1,29 0 0,-29 0 15,0 0-15,-29-58 77</inkml:trace>
  <inkml:trace contextRef="#ctx0" brushRef="#br0" timeOffset="83253.7">44681 13671 0,'29'0'78,"0"0"-47,29 0-31,-29 0 0,0 0 16,117 0-1,-88 0 1,0 0 0,-29 0-1,29 0 17,-29 0-17,0 0-15,0 0 16,1 0-1,28 0 1,-29 0 0,0 29-1,29-29 1,-29 0 0,58 0-1,-57 0 126</inkml:trace>
  <inkml:trace contextRef="#ctx0" brushRef="#br0" timeOffset="84580.08">47095 12071 0,'-29'0'47,"-29"30"-31,29-1-16,-59 29 15,1 87 17,29-87-17,0 1-15,-59 115 31,59-58-15,29-57 0,29-30-1,-29 29 1,29-29 0,0 29-1,-29 29 1,0 30-1,29-30 1,-29 29 0,29 1-16,0-88 15,0 29 1,0 0 0,0-29-1,0 59 16,0-1-15,0 29 15,0-87-15,0 0-16,29-29 16,29 117-1,-29-59 1,-29-29-1,0 29 1,58-58 0,-58 29-1,29 29 1,30 1 15,-1-59-15,-58 29-16,58 0 31</inkml:trace>
  <inkml:trace contextRef="#ctx0" brushRef="#br0" timeOffset="86958.19">46979 12944 0,'0'-87'781,"0"58"-765,0 0-1,0 0-15,29-1 16,0-28 15,-29 87 63,0 30-78,0 57-16,0 0 15,-29 88 1,29-59-1,0-57 1,-29-59 0,29 29-1,-29-29 79,58-29 0,0 0-63,0 0-31,0 0 16,0 0-1,0 0 17,0 0-17,0 0 1,0 0-16,0 0 31,1 0 0,-1 0-15,29 0 0,-29 0 15</inkml:trace>
  <inkml:trace contextRef="#ctx0" brushRef="#br0" timeOffset="87545.84">47386 13148 0,'0'58'78,"0"29"-62,0 0-16,0 88 15,0 29 1,0-30 15,0-145-31,0 29 16,0-29 0</inkml:trace>
  <inkml:trace contextRef="#ctx0" brushRef="#br0" timeOffset="88489.68">47822 12246 0,'0'58'63,"58"-29"-48,-29 59-15,1-30 16,57 174-1,-29 1 1,-29 0 15,-29-175-31,29 146 16,-29-1 15,0-174-31,-58 204 31,0-146-15,29-29-16,29-28 16,-88 57-1</inkml:trace>
  <inkml:trace contextRef="#ctx0" brushRef="#br0" timeOffset="92050.22">31532 17540 0,'30'58'93,"-1"29"-93,-29 30 16,29-59-16,29 116 16,0-86-1,-58-30 16,29-58 16,0 0-47,58-58 16,233-59 0,233-86-1,0 57 1,0 1-1,-466 116 1</inkml:trace>
  <inkml:trace contextRef="#ctx0" brushRef="#br0" timeOffset="93501.03">21439 18209 0,'29'0'125,"145"0"-125,204 0 15,233 0 1,960 0 0,-146 0-16,-785 29 15,-582-29 1</inkml:trace>
  <inkml:trace contextRef="#ctx0" brushRef="#br0" timeOffset="97131.9">48637 13060 0,'29'0'78,"0"0"-62,0 0-16,29 0 15,29 0 1,-57 0 0,173 0-1,-57 0-15,-30 0 16,0 0-1</inkml:trace>
  <inkml:trace contextRef="#ctx0" brushRef="#br0" timeOffset="99000.84">48869 13613 0,'59'0'204,"28"0"-189,29 0 1,117 0-16,-117 0 31,-87 0-15,0 0 31</inkml:trace>
  <inkml:trace contextRef="#ctx0" brushRef="#br0" timeOffset="103002.82">50062 12653 0,'29'0'156,"0"0"-140,0 0-16,0 0 15,1 0-15,-1 0 16,0 0 515,0 0-515,0 0 31,0 0-32,0 0 16,-29 29 157,-29 29-172,29-28-1,-29-30-15,29 29 16,0 29-1,-29-58 17,29 29-17,-29 0-15,0 0 32,0 0-17,-1 0 1,1 0-1,0 0 1,29 1 0,0-1 31,29-29 93,0 0-124,1 0-1,-1 29 79,-29 0-47,29 0-31,0 29 15,-29-29-15,0 0-1,0 0 1,0 0-1,29-29 1,-29 29 0,0 1-1,0 28 1,0-29 0,0 0 15,0 0-16,0 0 17,0 0-32,0 0 31,-29 29 0,0-28 0,-29 57 1,-1-87-32,1 29 15,29-29 1,0 0 0,0 0 46,0 0-46,0 0-16,29-29 15,-29 0-15,0 0 16,-1 29 0,30-29-1,-29-30 1,0 30-1</inkml:trace>
  <inkml:trace contextRef="#ctx0" brushRef="#br0" timeOffset="118536.26">13701 20972 0,'87'0'343,"-58"0"-343,88 0 0,144 0 32,-232 0-32,30 0 15,-1 0 1,29 0 0,-58 0-16,88 0 31,86 0-16,1 0 1,29 0 0,-175 0-1,29 0 1,58 0 0,-86 29-1,28 1 1,175-30-1,-88 0 1,-28 0 0,-1 0-1,1 0 1,-30 0 0,146 0 15,-175 0-31,58 0 31,117 0-15,-175 0-1,-28 0-15,115 29 16,-28-29 0,-30 29-1,-58-29 1,-29 0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3-22T16:33:15.4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26122 18645 0,'29'0'94,"0"0"-94,29 0 15,-29 0-15,349 0 32,-116 0-32,640 0 15,378 0 1,320 0-1,-698 0 1,-350 0 0,-261 0-1,-116 0 1,-59 0-16,349 0 16,-28 0-1,726 0 1,-494 0-1,-232 0 17,-234 29-17,-86-29-15,-59 0 32,146 0-17,203 0 1,87 0-1,-348 0-15,86 0 16,263 0 0,-204 0-1,-204 0 1,-58 0 0,29 0 46,-29 0-46,88 0-1,-30 0 1,-58 0 0</inkml:trace>
  <inkml:trace contextRef="#ctx0" brushRef="#br0" timeOffset="1290.24">28594 18413 0,'0'29'78,"-29"87"-62,29-87-16,0 87 15,0-28-15,0-1 16,0-29-16,0 29 15,0 1 17,0-59-17,0 0 1,0 29 78,0-29-79</inkml:trace>
  <inkml:trace contextRef="#ctx0" brushRef="#br0" timeOffset="2240.12">37030 18529 0,'0'87'63,"0"-29"-63,0 30 15,0-59-15,0 116 16,0-28-1,0-59 1,0-29 15,0 0-15,0 0-16,0 0 31,0 29-15,0 0-1,0-29 1</inkml:trace>
  <inkml:trace contextRef="#ctx0" brushRef="#br0" timeOffset="3871.43">28885 19314 0,'-29'0'31,"0"0"-31,0 29 16,0 59 0,-87 115 15,57-57-15,1-30-16,58-58 31,0 30-31,0-59 15,0 29 1,0-29 0,29-29 15,-29 29-31,59-29 16,-30 29-1,29-29 1,0 0-1,0-29 1,29 0 0,-28 0-1,28-58 17,-58 57-32,29-28 15,0-58 1,-58 58-1,0 29 1,0-59 0,0 30-1,0 29 1,-58-58 0,29 58-1,-29-29 1,29 58 15,0-30-15,29 1 15,-29 29 0,0 0 16,-1 0-31,1 0-16,0 29 31,29 30 78</inkml:trace>
  <inkml:trace contextRef="#ctx0" brushRef="#br0" timeOffset="5875.2699">36536 19751 0,'0'0'0,"29"0"0,0 0 15,0 0 1,29 0-1,-29 29-15,0-29 16,146 29 0,-88-29-1,117 58-15,-30-58 16,321 0 0,-408 0-1,-29 0-15,-58 29 78,0 0-62,0 0-16,0 0 16,-29 30-1,-58 86 1,58-87-1,-262 117 1,233-146-16,-59 0 16,88 0-1,-58 0 1,0 0 0,-30-29-1,30 29 1,58-29-1,58 0 110,0 0-125,0 0 32,29 0-32,1 29 31,-30 0-15,0-29-1,29 29-15,-58 1 16,58 28-1,-29-58 1,0 58 0,30 0 15,-59-29-15,0 0-16,29 0 15,0 88 1,-29-59-1,0-29 1,0 29 0,-29-29-1,-30 29 1,30-29 0,0-29-1,-233 0 16,1 0-15,86 0 0,146 0 15</inkml:trace>
  <inkml:trace contextRef="#ctx0" brushRef="#br0" timeOffset="7932.87">31009 14079 0,'87'0'141,"59"0"-126,86 0-15,-28 0 16,378 29-1,-233 0 1,-204-29 0,-116 0 93,59 0-93,115 0-16,-57 0 15,-30 0-15,58 0 32</inkml:trace>
  <inkml:trace contextRef="#ctx0" brushRef="#br0" timeOffset="13574.16">47997 18529 0,'0'29'63,"0"0"-48,0 58-15,0-28 16,0 86-1,0-58 1,0-58 0,0 0-16,0 1 15</inkml:trace>
  <inkml:trace contextRef="#ctx0" brushRef="#br0" timeOffset="15615.32">36768 17947 0,'0'29'125,"0"0"-125,30 30 16,-1-1-16,0 29 15,0-87 1,0 29-1,-29 0 32,0 0-31,29 29 0,0-28-16,0 28 15,0-29-15,-29 29 31,29 0-15,0-29 0,-29 58-1,0-57 1,29-1 0,-29 0-1,0 29 1,0-29-1,0 58 17,0-58-32,0 30 15,-29-30 17,0 29-17,0 0 1,0 0-1,0-29 1,-58 0 93,58-29-109,0 0 16,0 0-16,-1 0 63,1 0 30</inkml:trace>
  <inkml:trace contextRef="#ctx0" brushRef="#br0" timeOffset="17365.46">29060 18122 0,'-29'0'125,"29"29"-109,-29-29-1,0 29 1,0 0-16,29 0 31,-30-29-15,1 58 0,0 0 15,0-28-31,0-30 0,0 87 15,0-29 17,0-58-17,29 29 1,0 29 0,0 0-1,0 59 1,0-88-1,0 29 1,0 0 15,0-29-15,0 0-16,0 0 31,0 1-15,0-1-1,58 58 17,-29-58-17,29 0-15,-58 0 16,88 29 0,-59-29-1,0 0 1,0 1-1,29-1 1</inkml:trace>
  <inkml:trace contextRef="#ctx0" brushRef="#br0" timeOffset="23700.52">12043 15475 0,'29'0'188,"29"0"-173,29 0 1,-28 0-1,-30 0-15,0 0 16,0 0 47,0 0-17</inkml:trace>
  <inkml:trace contextRef="#ctx0" brushRef="#br0" timeOffset="25528.73">37030 14311 0,'29'0'62,"29"0"-62,1 0 0,-1 0 16,291 29 15,-145-29-31,697 0 16,1106 0 15,-1308 0-31,871 0 31,-1104 58-15,-292-58 0,-86 0-16,-59 0 15,87 0 1,146 30 0,0-1-1,145 29 1,-58 0-1,58 0 1,-174-29 0,-88 0 15,-28-29-15</inkml:trace>
  <inkml:trace contextRef="#ctx0" brushRef="#br0" timeOffset="29648.5">44506 14108 0,'58'0'172,"0"0"-172,-28 0 15,57 0-15,29 0 16,117 0-1,-59 0 1,-86 0 0,57 0-1,88 0 1,-146 0 15,-29 0-15,-29 0-1,0 0 17,1 0-1</inkml:trace>
  <inkml:trace contextRef="#ctx0" brushRef="#br0" timeOffset="37997.11">14166 15242 0,'29'0'125,"0"0"-109,1 0-16,-1 0 16,0 0-1,0 0-15,0 0 16,0 0 15,0 29-31,29-29 31,-29 0-15,0 0 0,1 0-1,-1 0 1,29 0 0,-29 0 15,0 0-16,0 0-15,0 0 16,0 0 15,0 0-15</inkml:trace>
  <inkml:trace contextRef="#ctx0" brushRef="#br0" timeOffset="41728.64">8378 16929 0,'29'0'203,"0"0"-187,0 0-16,0 0 15,0 0 1,0 0 0,58 29-1,-28-29 1,28 29-1,58-29 17,-116 0-32,88 0 15,-59 29 17,-29 0-32,29-29 31,-29 0 0,0 0-31,0 0 16,30 30-1,-30-30 1,0 0 0,0 0 15</inkml:trace>
  <inkml:trace contextRef="#ctx0" brushRef="#br0" timeOffset="54423.97">12363 8610 0,'29'0'94,"0"0"-79,0 0 32,0-29-47,88 29 16,232-29 0,-233 29-16,58-29 15,350 29 1,-408 0-1,59 0 1,-30 0 15,-57 0-15,28 0-16,-29 0 31,88 0-15,-30 0-16,1 0 31,86 0-15,30 0-1,-116 0 1,-1 0 0,-87 0-1,0 0 1,1 29-1,-1 0 1,-29-29 0,58 29-1,-58-29-15,0 0 16,30 29 0,-30-29 15,0 0-16</inkml:trace>
  <inkml:trace contextRef="#ctx0" brushRef="#br0" timeOffset="55887.21">8523 8552 0,'29'0'110,"0"0"-95,0 0-15,30 0 16,86 0 0,59 29-1,174-29 1,116 0-1,-290 0 1,-88 0 0,1 0-1,28 0 1,-116 0 15,0 0-15</inkml:trace>
  <inkml:trace contextRef="#ctx0" brushRef="#br0" timeOffset="63913.52">5236 12653 0,'29'0'78,"0"0"-47,0 0-15,0 0 15,0 0-31,30 0 0,-30 0 31,58 0-15,88 0 0,-146 0-1,0 0 1,0 0 0,0 0-1,0 0 1,87 0-1,1 0 1,57 0 0,-57 0 15,-59 0-15,0 0-16,-29 0 31</inkml:trace>
  <inkml:trace contextRef="#ctx0" brushRef="#br0" timeOffset="73338.86">6720 19460 0,'29'0'188,"0"0"-173,0 0 16,0 0-15,0 0 47,0 0-63,0 0 15,0 0 16,0 0-15,0 0 62,1 0-62,-1 0 31,0 0-32,0 0 1,0 0 46,0 0-46,-29 29 15,29-29-15,0 0 0,0 0-1,0 0 16,0 0-31,-29 29 16,30-29 0,-1 29-1,0-29 17,0 0-17,0 0 1,58 29 15</inkml:trace>
  <inkml:trace contextRef="#ctx0" brushRef="#br0" timeOffset="76116.09">8261 19576 0,'29'0'141,"0"0"-125,1 0-1,-1 0 16,0 0-15,0 0 0,0 0-1,0 0 1,29 0 0,0 0-1,-29 0 1,1 0-1,-1 0 79,0 0-63,0 0-15,0 0 15,0 0 1,-29 29-17,29-29 1,0 0-16,0 0 31,29 29-15,-29-29 31,1 0-32,-1 0-15,0 0 47,0 0-31</inkml:trace>
  <inkml:trace contextRef="#ctx0" brushRef="#br0" timeOffset="78015.45">9861 19460 0,'29'0'235,"29"0"-235,-28 0 15,-1 0 1,0 0 109,29 0-109,-29 0 15,0 0 31,0 0-15,0 0-15,0 0-32</inkml:trace>
  <inkml:trace contextRef="#ctx0" brushRef="#br0" timeOffset="101134.5399">4422 17889 0,'0'29'46,"29"29"-46,-29-29 16,0 30 0,0-1-1,0-29-15,0 0 16,0 58 0,0-29-1,0 1 1,0-30-1,29-29 79,0-29-78,58-30-1,-29 1-15,0 0 16,30-29 0,-1 58-1,-58 0-15</inkml:trace>
  <inkml:trace contextRef="#ctx0" brushRef="#br0" timeOffset="115496.88">8290 17860 0,'0'0'0,"0"29"0,0 29 16,0 59 0,0 28-1,0-87 1,0 0-1,0-29 1,0 1 15,59-30 32,28-88-63,-29 1 15,29 58-15,262-175 32,-87 88-17</inkml:trace>
  <inkml:trace contextRef="#ctx0" brushRef="#br0" timeOffset="115649.16">9367 17773 0</inkml:trace>
  <inkml:trace contextRef="#ctx0" brushRef="#br0" timeOffset="121040.48">12305 11432 0,'29'0'47,"29"29"31,58 0-78,146-29 16,-117 0-16,1 0 15,203 0 1,-58 0 0,-117 0-1,-86 0 1,-30 0-1,29 0 1,-58 0 0,0-29-1,0 29 17,59 0-17,-30 0 1,29 0-1,-58 0 1,0 0 0,0-88 202,0 30-202,-29-29-16,30 0 16,-30 28-16,29-28 15,0-58 1,-29 28 0,0 88-1,0-58-15,0 0 31,0 58-31,0-29 16,0-30 15,29 88-31,-29-29 32,-58 29 202,-30 0-234,59 0 0,-87 0 16,58 0-1,-59 0 1,1 0-1,58 0 1,29 0 0,0 0-16,0 0 15,-146-29 1,59 0 0,28 0-1,-28 29 16,-29-29-31,-59 29 32,-58 0-17,117 0 1,28 0 0,88 0 15,0 0 172,0 29 31,0 29-234,29-29 16,-29 58-16,29 30 16,-29 28-1,0-87 1,29 88-1,0-59 1,0-58 0,0 0-1,0 0 1,0 0 15,0 1-31,0-1 31,0 29-31,0 0 32,0-29-17,0 0 1</inkml:trace>
  <inkml:trace contextRef="#ctx0" brushRef="#br0" timeOffset="129830.32">4451 17656 0,'58'29'47,"-58"0"-47,29 59 16,0-30-16,-29 0 15,0 117 1,0-88 0,0 117-1,0-175 1,0 29 0,29-58 77,0-58-77,29 29-16,-29-30 16,0-28-16,88-87 31,57 28-16,-174 117 1,29 29 0</inkml:trace>
  <inkml:trace contextRef="#ctx0" brushRef="#br0" timeOffset="131265.54">11199 18762 0,'0'29'109,"0"29"-93,0-29-1,0 29-15,0-29 16,0 88 0,-29-59-1,29-29 1,58-58 140,-29 29-156,59-58 16,-1-1-16,146-57 15,-30 0 17,-86 58-17,-59 58 1,-29 0-1</inkml:trace>
  <inkml:trace contextRef="#ctx0" brushRef="#br0" timeOffset="139362.3799">8465 7243 0,'0'-29'16,"0"0"-1,0 0 16,-29-59-15,-29 1 0,-30 0-1,59 87 32,0 0-31,-29 0 15,-29 87-15,-59 88-1,30 57-15,0 30 32,116-175-17,0 1-15,0-59 16,-30 174-1,30-86 1,-29-59 0,29-29-1,0 58 1,0 0 0,0-28-1,0 86 16,0-87-15,0 59 0,0-59-16,0 58 31,0-87-15,0 0-1,0 29 1,0 30-1,0-59 17,-58 29-17,58-29 1,-29-29 0,29 29-1,0-58 63,0 0-46,29 58 14,0 29-30,0-58-16,-29 29 16,29 59-1,1-88 1,-1 87 0,-29-58-1,0 29 1,0 0-1,0-29 17,0 30-32,0 28 31,0 29-15,0-87-16,0 0 15,0 0 1,0 59-1,0-59 1,0 29 0,0 29-1,0 1 1,29 28 0,-29-29-1,58 29 1,-29-57-1,0-1 17,-29-29-32,58 29 31,-58-29-15,29-29-1,30 0 1,-59 29-1,29 0 1,29 0 0,0-29-1,-29 30 17,0-30-17,29 29 1,-29-29-1,-29 29 17,30-29-32,28 29 31,-58 0 0</inkml:trace>
  <inkml:trace contextRef="#ctx0" brushRef="#br0" timeOffset="143217.71">6429 21001 0,'29'0'125,"29"30"-78,29-30-31,0 29 0,1-29-16,28 0 0,146 0 31,-58 0-16,-59 0 1,-29 0-16,1 0 16,57 0-1,-57 0-15,57 0 16,146 0 0,-116 0 15,-146 0-31,0 0 0,29 0 15,-58 0 32,-58 0 156,0 0-187</inkml:trace>
  <inkml:trace contextRef="#ctx0" brushRef="#br0" timeOffset="162236.09">11956 12944 0,'29'0'78,"0"0"-78,0 0 15,29 0 1,29 0 0,-29 0-16,204 0 15,116 0 16,-145 0-31,-146 0 16,233 0 15,-145 0-31,-30 0 16,-116 0 15</inkml:trace>
  <inkml:trace contextRef="#ctx0" brushRef="#br0" timeOffset="163962.56">17017 12624 0,'58'0'219,"204"0"-219,87 0 16,-58 0-16,87 0 15,-87 0-15,145 0 16,-290 0 15,-88 0 63,-29 0-94,0 0 16,0 0-16,0 29 15,30-29 1</inkml:trace>
  <inkml:trace contextRef="#ctx0" brushRef="#br0" timeOffset="167933.06">13846 20158 0,'0'87'125,"0"-58"-109,0 29-16,0-29 15,0 1-15,0 28 31,29-58 16,1 0-31,28 0 0,-29 0-16,58-29 15,29 29-15,1-88 16,203-28-1,-146 29 1,-57 29 15,-1-1-15,-87 30-16,0 29 31</inkml:trace>
  <inkml:trace contextRef="#ctx0" brushRef="#br0" timeOffset="169786.96">5905 22659 0,'29'30'125,"-29"28"-125,0 0 16,29-29-16,0 116 31,-29-116-31,0 30 0,29-1 31,-29-29-15,0 0 0,30-29 93,115 0-93,88-116-16,58-1 15,-88 88-15,495-203 16,-116 57 15,-495 146-15</inkml:trace>
  <inkml:trace contextRef="#ctx0" brushRef="#br0" timeOffset="172930.74">13439 23299 0,'0'59'16,"0"-30"-16,0 116 16,0 30-1,0-59 1,0 29 0,0-86 15,0-1-31,87-87 94,59-30-94,28 1 15,-86 29-15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47467" tIns="23733" rIns="47467" bIns="23733" rtlCol="0"/>
          <a:lstStyle>
            <a:lvl1pPr algn="l" defTabSz="457131">
              <a:defRPr sz="600"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47467" tIns="23733" rIns="47467" bIns="23733" rtlCol="0"/>
          <a:lstStyle>
            <a:lvl1pPr algn="r" defTabSz="457131">
              <a:defRPr sz="600"/>
            </a:lvl1pPr>
          </a:lstStyle>
          <a:p>
            <a:pPr>
              <a:defRPr/>
            </a:pPr>
            <a:fld id="{FAACCC09-4FCA-444D-B93D-5318566E027D}" type="datetimeFigureOut">
              <a:rPr lang="en-IN"/>
              <a:pPr>
                <a:defRPr/>
              </a:pPr>
              <a:t>14-06-2024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47467" tIns="23733" rIns="47467" bIns="23733" rtlCol="0" anchor="ctr"/>
          <a:lstStyle/>
          <a:p>
            <a:pPr lvl="0"/>
            <a:endParaRPr lang="en-IN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vert="horz" lIns="47467" tIns="23733" rIns="47467" bIns="23733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IN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1263"/>
            <a:ext cx="3038475" cy="463550"/>
          </a:xfrm>
          <a:prstGeom prst="rect">
            <a:avLst/>
          </a:prstGeom>
        </p:spPr>
        <p:txBody>
          <a:bodyPr vert="horz" lIns="47467" tIns="23733" rIns="47467" bIns="23733" rtlCol="0" anchor="b"/>
          <a:lstStyle>
            <a:lvl1pPr algn="l" defTabSz="457131">
              <a:defRPr sz="600"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31263"/>
            <a:ext cx="3038475" cy="463550"/>
          </a:xfrm>
          <a:prstGeom prst="rect">
            <a:avLst/>
          </a:prstGeom>
        </p:spPr>
        <p:txBody>
          <a:bodyPr vert="horz" wrap="square" lIns="47467" tIns="23733" rIns="47467" bIns="23733" numCol="1" anchor="b" anchorCtr="0" compatLnSpc="1">
            <a:prstTxWarp prst="textNoShape">
              <a:avLst/>
            </a:prstTxWarp>
          </a:bodyPr>
          <a:lstStyle>
            <a:lvl1pPr algn="r">
              <a:defRPr sz="600"/>
            </a:lvl1pPr>
          </a:lstStyle>
          <a:p>
            <a:pPr>
              <a:defRPr/>
            </a:pPr>
            <a:fld id="{588B4813-BDCB-488B-A4F4-71997CE0F29A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5342798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5649" algn="l" defTabSz="91425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2778" algn="l" defTabSz="91425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7037" algn="l" defTabSz="91425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B2654693-BEC7-4A3C-A60D-1DB061C5DB06}" type="slidenum">
              <a:rPr lang="en-IN" altLang="en-US" smtClean="0"/>
              <a:pPr/>
              <a:t>1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472745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E554BEBD-49CF-4506-95A3-890B5F02184B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4367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05725D9F-4807-44D5-ACFD-70994141552F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3395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D1B785AF-D75F-4420-8FAE-16DF54404F9F}" type="slidenum">
              <a:rPr lang="en-US" altLang="en-US" smtClean="0"/>
              <a:pPr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3988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0B559C19-0ADF-4A53-9E51-4DEAC3692A58}" type="slidenum">
              <a:rPr lang="en-US" altLang="en-US" smtClean="0"/>
              <a:pPr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08843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BFE349B9-164C-4E47-9CBC-4AE6A1CEB326}" type="slidenum">
              <a:rPr lang="en-US" altLang="en-US" smtClean="0"/>
              <a:pPr/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5231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7511D800-3E44-4B23-A688-A710151ECF1B}" type="slidenum">
              <a:rPr lang="en-IN" altLang="en-US" smtClean="0"/>
              <a:pPr/>
              <a:t>8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008294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D5C16879-B619-48DF-8E8D-943FDE3ED856}" type="slidenum">
              <a:rPr lang="en-IN" altLang="en-US" smtClean="0"/>
              <a:pPr/>
              <a:t>9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17524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564E28A6-7D57-43FF-B0D1-166D414D708C}" type="slidenum">
              <a:rPr lang="en-IN" altLang="en-US" smtClean="0"/>
              <a:pPr/>
              <a:t>10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4214761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AB20FD9C-F926-455A-BB21-28ACAA15DAC2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0228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5B6E3947-39CD-4AFA-B0BC-7C3D63E6954B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9271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094D37CC-CE3C-4153-B27C-D338BCEA66DE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33465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00B60A75-C795-44A1-A6ED-506C54F0B09A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9250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511C5B4C-7D42-49C6-B79F-B33F40877D6E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6938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8" y="3505902"/>
            <a:ext cx="17088485" cy="2769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9"/>
            <a:ext cx="14072870" cy="2769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C686AD-F1D6-46A7-964F-0EE2AD6B8444}" type="datetimeFigureOut">
              <a:rPr lang="en-US" altLang="en-US"/>
              <a:pPr>
                <a:defRPr/>
              </a:pPr>
              <a:t>6/14/2024</a:t>
            </a:fld>
            <a:endParaRPr lang="en-US" alt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AAE321-E69F-4C2E-A513-629459F8691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7460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1025" y="407987"/>
            <a:ext cx="18942050" cy="473711"/>
          </a:xfrm>
        </p:spPr>
        <p:txBody>
          <a:bodyPr/>
          <a:lstStyle>
            <a:lvl1pPr>
              <a:defRPr sz="3100" b="0" i="1">
                <a:solidFill>
                  <a:srgbClr val="422C75"/>
                </a:solidFill>
                <a:latin typeface="Playfair Display"/>
                <a:cs typeface="Playfair Display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9A9B38-EF61-4AE5-93A6-FFBA854345D0}" type="datetimeFigureOut">
              <a:rPr lang="en-US" altLang="en-US"/>
              <a:pPr>
                <a:defRPr/>
              </a:pPr>
              <a:t>6/14/2024</a:t>
            </a:fld>
            <a:endParaRPr lang="en-US" alt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3B0090-D004-4A0D-8F0F-7DBEADE6C8C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1840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1025" y="407987"/>
            <a:ext cx="18942050" cy="473711"/>
          </a:xfrm>
        </p:spPr>
        <p:txBody>
          <a:bodyPr/>
          <a:lstStyle>
            <a:lvl1pPr>
              <a:defRPr sz="3100" b="0" i="1">
                <a:solidFill>
                  <a:srgbClr val="422C75"/>
                </a:solidFill>
                <a:latin typeface="Playfair Display"/>
                <a:cs typeface="Playfair Display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4"/>
            <a:ext cx="8745284" cy="2769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4"/>
            <a:ext cx="8745284" cy="2769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950728-0BA3-4A08-9DC6-D93CAB03398C}" type="datetimeFigureOut">
              <a:rPr lang="en-US" altLang="en-US"/>
              <a:pPr>
                <a:defRPr/>
              </a:pPr>
              <a:t>6/14/2024</a:t>
            </a:fld>
            <a:endParaRPr lang="en-US" altLang="en-US" dirty="0"/>
          </a:p>
        </p:txBody>
      </p:sp>
      <p:sp>
        <p:nvSpPr>
          <p:cNvPr id="7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F39B29-649B-47DE-90CC-3DF477ECD7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9517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1025" y="407987"/>
            <a:ext cx="18942050" cy="473711"/>
          </a:xfrm>
        </p:spPr>
        <p:txBody>
          <a:bodyPr/>
          <a:lstStyle>
            <a:lvl1pPr>
              <a:defRPr sz="3100" b="0" i="1">
                <a:solidFill>
                  <a:srgbClr val="422C75"/>
                </a:solidFill>
                <a:latin typeface="Playfair Display"/>
                <a:cs typeface="Playfair Display"/>
              </a:defRPr>
            </a:lvl1pPr>
          </a:lstStyle>
          <a:p>
            <a:endParaRPr/>
          </a:p>
        </p:txBody>
      </p:sp>
      <p:sp>
        <p:nvSpPr>
          <p:cNvPr id="3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EA9BE7-0F4A-4503-91C6-1BE9F1616FF4}" type="datetimeFigureOut">
              <a:rPr lang="en-US" altLang="en-US"/>
              <a:pPr>
                <a:defRPr/>
              </a:pPr>
              <a:t>6/14/2024</a:t>
            </a:fld>
            <a:endParaRPr lang="en-US" altLang="en-US" dirty="0"/>
          </a:p>
        </p:txBody>
      </p:sp>
      <p:sp>
        <p:nvSpPr>
          <p:cNvPr id="5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F5DC2E-B014-4695-B1F1-E3B60F89445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5895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3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5993F7-B871-48C0-B8E4-DC0361F0D4E8}" type="datetimeFigureOut">
              <a:rPr lang="en-US" altLang="en-US"/>
              <a:pPr>
                <a:defRPr/>
              </a:pPr>
              <a:t>6/14/2024</a:t>
            </a:fld>
            <a:endParaRPr lang="en-US" altLang="en-US" dirty="0"/>
          </a:p>
        </p:txBody>
      </p:sp>
      <p:sp>
        <p:nvSpPr>
          <p:cNvPr id="4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874EFB-2F64-47A2-8CC3-AFFC166DFA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758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bk object 16"/>
          <p:cNvSpPr>
            <a:spLocks/>
          </p:cNvSpPr>
          <p:nvPr/>
        </p:nvSpPr>
        <p:spPr bwMode="auto">
          <a:xfrm>
            <a:off x="0" y="11296650"/>
            <a:ext cx="20104100" cy="0"/>
          </a:xfrm>
          <a:custGeom>
            <a:avLst/>
            <a:gdLst>
              <a:gd name="T0" fmla="*/ 0 w 20104100"/>
              <a:gd name="T1" fmla="*/ 20104099 w 20104100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noFill/>
          <a:ln w="22859">
            <a:solidFill>
              <a:srgbClr val="E76A8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bk object 17"/>
          <p:cNvSpPr>
            <a:spLocks/>
          </p:cNvSpPr>
          <p:nvPr/>
        </p:nvSpPr>
        <p:spPr bwMode="auto">
          <a:xfrm>
            <a:off x="0" y="11274425"/>
            <a:ext cx="20075525" cy="0"/>
          </a:xfrm>
          <a:custGeom>
            <a:avLst/>
            <a:gdLst>
              <a:gd name="T0" fmla="*/ 0 w 20076160"/>
              <a:gd name="T1" fmla="*/ 20031632 w 20076160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20076160">
                <a:moveTo>
                  <a:pt x="0" y="0"/>
                </a:moveTo>
                <a:lnTo>
                  <a:pt x="20076037" y="0"/>
                </a:lnTo>
              </a:path>
            </a:pathLst>
          </a:custGeom>
          <a:noFill/>
          <a:ln w="22859">
            <a:solidFill>
              <a:srgbClr val="E76A8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8" name="bk object 18"/>
          <p:cNvSpPr>
            <a:spLocks/>
          </p:cNvSpPr>
          <p:nvPr/>
        </p:nvSpPr>
        <p:spPr bwMode="auto">
          <a:xfrm>
            <a:off x="28575" y="47625"/>
            <a:ext cx="0" cy="11214100"/>
          </a:xfrm>
          <a:custGeom>
            <a:avLst/>
            <a:gdLst>
              <a:gd name="T0" fmla="*/ 0 h 11215370"/>
              <a:gd name="T1" fmla="*/ 11126814 h 11215370"/>
              <a:gd name="T2" fmla="*/ 0 60000 65536"/>
              <a:gd name="T3" fmla="*/ 0 60000 65536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0" r="r" b="b"/>
            <a:pathLst>
              <a:path h="11215370">
                <a:moveTo>
                  <a:pt x="0" y="0"/>
                </a:moveTo>
                <a:lnTo>
                  <a:pt x="0" y="11215370"/>
                </a:lnTo>
              </a:path>
            </a:pathLst>
          </a:custGeom>
          <a:noFill/>
          <a:ln w="56218">
            <a:solidFill>
              <a:srgbClr val="E76A8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9" name="bk object 19"/>
          <p:cNvSpPr>
            <a:spLocks/>
          </p:cNvSpPr>
          <p:nvPr/>
        </p:nvSpPr>
        <p:spPr bwMode="auto">
          <a:xfrm>
            <a:off x="0" y="23813"/>
            <a:ext cx="20104100" cy="0"/>
          </a:xfrm>
          <a:custGeom>
            <a:avLst/>
            <a:gdLst>
              <a:gd name="T0" fmla="*/ 0 w 20104100"/>
              <a:gd name="T1" fmla="*/ 20104099 w 20104100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noFill/>
          <a:ln w="46990">
            <a:solidFill>
              <a:srgbClr val="E76A8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30" name="bk object 20"/>
          <p:cNvSpPr>
            <a:spLocks/>
          </p:cNvSpPr>
          <p:nvPr/>
        </p:nvSpPr>
        <p:spPr bwMode="auto">
          <a:xfrm>
            <a:off x="20075525" y="11261725"/>
            <a:ext cx="28575" cy="23813"/>
          </a:xfrm>
          <a:custGeom>
            <a:avLst/>
            <a:gdLst>
              <a:gd name="T0" fmla="*/ 0 w 28575"/>
              <a:gd name="T1" fmla="*/ 399920 h 22859"/>
              <a:gd name="T2" fmla="*/ 28061 w 28575"/>
              <a:gd name="T3" fmla="*/ 399920 h 22859"/>
              <a:gd name="T4" fmla="*/ 28061 w 28575"/>
              <a:gd name="T5" fmla="*/ 0 h 22859"/>
              <a:gd name="T6" fmla="*/ 0 w 28575"/>
              <a:gd name="T7" fmla="*/ 0 h 22859"/>
              <a:gd name="T8" fmla="*/ 0 w 28575"/>
              <a:gd name="T9" fmla="*/ 399920 h 228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575" h="22859">
                <a:moveTo>
                  <a:pt x="0" y="22856"/>
                </a:moveTo>
                <a:lnTo>
                  <a:pt x="28061" y="22856"/>
                </a:lnTo>
                <a:lnTo>
                  <a:pt x="28061" y="0"/>
                </a:lnTo>
                <a:lnTo>
                  <a:pt x="0" y="0"/>
                </a:lnTo>
                <a:lnTo>
                  <a:pt x="0" y="22856"/>
                </a:lnTo>
                <a:close/>
              </a:path>
            </a:pathLst>
          </a:custGeom>
          <a:solidFill>
            <a:srgbClr val="E76A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31" name="bk object 21"/>
          <p:cNvSpPr>
            <a:spLocks/>
          </p:cNvSpPr>
          <p:nvPr/>
        </p:nvSpPr>
        <p:spPr bwMode="auto">
          <a:xfrm>
            <a:off x="20075525" y="47625"/>
            <a:ext cx="0" cy="11214100"/>
          </a:xfrm>
          <a:custGeom>
            <a:avLst/>
            <a:gdLst>
              <a:gd name="T0" fmla="*/ 0 h 11215370"/>
              <a:gd name="T1" fmla="*/ 11126814 h 11215370"/>
              <a:gd name="T2" fmla="*/ 0 60000 65536"/>
              <a:gd name="T3" fmla="*/ 0 60000 65536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0" r="r" b="b"/>
            <a:pathLst>
              <a:path h="11215370">
                <a:moveTo>
                  <a:pt x="0" y="0"/>
                </a:moveTo>
                <a:lnTo>
                  <a:pt x="0" y="11215370"/>
                </a:lnTo>
              </a:path>
            </a:pathLst>
          </a:custGeom>
          <a:noFill/>
          <a:ln w="56176">
            <a:solidFill>
              <a:srgbClr val="E76A8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32" name="Holder 2"/>
          <p:cNvSpPr>
            <a:spLocks noGrp="1"/>
          </p:cNvSpPr>
          <p:nvPr>
            <p:ph type="title"/>
          </p:nvPr>
        </p:nvSpPr>
        <p:spPr bwMode="auto">
          <a:xfrm>
            <a:off x="581025" y="407988"/>
            <a:ext cx="189420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1033" name="Holder 3"/>
          <p:cNvSpPr>
            <a:spLocks noGrp="1"/>
          </p:cNvSpPr>
          <p:nvPr>
            <p:ph type="body" idx="1"/>
          </p:nvPr>
        </p:nvSpPr>
        <p:spPr bwMode="auto">
          <a:xfrm>
            <a:off x="2746375" y="2613025"/>
            <a:ext cx="146113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775" y="10517188"/>
            <a:ext cx="6432550" cy="2762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defTabSz="457131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4888" y="10517188"/>
            <a:ext cx="4624387" cy="27622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defTabSz="457131" eaLnBrk="1" hangingPunct="1">
              <a:defRPr>
                <a:solidFill>
                  <a:srgbClr val="898989"/>
                </a:solidFill>
                <a:ea typeface="ＭＳ Ｐゴシック" pitchFamily="34" charset="-128"/>
              </a:defRPr>
            </a:lvl1pPr>
          </a:lstStyle>
          <a:p>
            <a:pPr>
              <a:defRPr/>
            </a:pPr>
            <a:fld id="{E850B11A-0396-4911-AD2E-76199DA4F0AD}" type="datetimeFigureOut">
              <a:rPr lang="en-US" altLang="en-US"/>
              <a:pPr>
                <a:defRPr/>
              </a:pPr>
              <a:t>6/14/2024</a:t>
            </a:fld>
            <a:endParaRPr lang="en-US" alt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825" y="10517188"/>
            <a:ext cx="4624388" cy="27622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 eaLnBrk="1" hangingPunct="1">
              <a:defRPr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4E38AE77-8063-4621-81BE-49DB3D7BB99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39" r:id="rId1"/>
    <p:sldLayoutId id="2147484340" r:id="rId2"/>
    <p:sldLayoutId id="2147484341" r:id="rId3"/>
    <p:sldLayoutId id="2147484342" r:id="rId4"/>
    <p:sldLayoutId id="2147484343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131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charset="0"/>
          <a:ea typeface="ＭＳ Ｐゴシック" charset="0"/>
          <a:cs typeface="ＭＳ Ｐゴシック" charset="0"/>
        </a:defRPr>
      </a:lvl6pPr>
      <a:lvl7pPr marL="914259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charset="0"/>
          <a:ea typeface="ＭＳ Ｐゴシック" charset="0"/>
          <a:cs typeface="ＭＳ Ｐゴシック" charset="0"/>
        </a:defRPr>
      </a:lvl7pPr>
      <a:lvl8pPr marL="137139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charset="0"/>
          <a:ea typeface="ＭＳ Ｐゴシック" charset="0"/>
          <a:cs typeface="ＭＳ Ｐゴシック" charset="0"/>
        </a:defRPr>
      </a:lvl8pPr>
      <a:lvl9pPr marL="1828518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1313" indent="-341313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455613" indent="1588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912813" indent="1588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370013" indent="1588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1827213" indent="1588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285649">
        <a:defRPr>
          <a:latin typeface="+mn-lt"/>
          <a:ea typeface="+mn-ea"/>
          <a:cs typeface="+mn-cs"/>
        </a:defRPr>
      </a:lvl6pPr>
      <a:lvl7pPr marL="2742778">
        <a:defRPr>
          <a:latin typeface="+mn-lt"/>
          <a:ea typeface="+mn-ea"/>
          <a:cs typeface="+mn-cs"/>
        </a:defRPr>
      </a:lvl7pPr>
      <a:lvl8pPr marL="3199908">
        <a:defRPr>
          <a:latin typeface="+mn-lt"/>
          <a:ea typeface="+mn-ea"/>
          <a:cs typeface="+mn-cs"/>
        </a:defRPr>
      </a:lvl8pPr>
      <a:lvl9pPr marL="3657037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131">
        <a:defRPr>
          <a:latin typeface="+mn-lt"/>
          <a:ea typeface="+mn-ea"/>
          <a:cs typeface="+mn-cs"/>
        </a:defRPr>
      </a:lvl2pPr>
      <a:lvl3pPr marL="914259">
        <a:defRPr>
          <a:latin typeface="+mn-lt"/>
          <a:ea typeface="+mn-ea"/>
          <a:cs typeface="+mn-cs"/>
        </a:defRPr>
      </a:lvl3pPr>
      <a:lvl4pPr marL="1371390">
        <a:defRPr>
          <a:latin typeface="+mn-lt"/>
          <a:ea typeface="+mn-ea"/>
          <a:cs typeface="+mn-cs"/>
        </a:defRPr>
      </a:lvl4pPr>
      <a:lvl5pPr marL="1828518">
        <a:defRPr>
          <a:latin typeface="+mn-lt"/>
          <a:ea typeface="+mn-ea"/>
          <a:cs typeface="+mn-cs"/>
        </a:defRPr>
      </a:lvl5pPr>
      <a:lvl6pPr marL="2285649">
        <a:defRPr>
          <a:latin typeface="+mn-lt"/>
          <a:ea typeface="+mn-ea"/>
          <a:cs typeface="+mn-cs"/>
        </a:defRPr>
      </a:lvl6pPr>
      <a:lvl7pPr marL="2742778">
        <a:defRPr>
          <a:latin typeface="+mn-lt"/>
          <a:ea typeface="+mn-ea"/>
          <a:cs typeface="+mn-cs"/>
        </a:defRPr>
      </a:lvl7pPr>
      <a:lvl8pPr marL="3199908">
        <a:defRPr>
          <a:latin typeface="+mn-lt"/>
          <a:ea typeface="+mn-ea"/>
          <a:cs typeface="+mn-cs"/>
        </a:defRPr>
      </a:lvl8pPr>
      <a:lvl9pPr marL="3657037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7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8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8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86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87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88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92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93.png"/><Relationship Id="rId4" Type="http://schemas.openxmlformats.org/officeDocument/2006/relationships/customXml" Target="../ink/ink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rive.google.com/file/d/1uJshiSJy_Ed_CxqIxcyUwGYp8wcfrWwc/view?usp=sharing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1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image" Target="../media/image3.w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13" Type="http://schemas.openxmlformats.org/officeDocument/2006/relationships/oleObject" Target="../embeddings/oleObject9.bin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12" Type="http://schemas.openxmlformats.org/officeDocument/2006/relationships/image" Target="../media/image57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vmlDrawing" Target="../drawings/vmlDrawing3.vml"/><Relationship Id="rId6" Type="http://schemas.openxmlformats.org/officeDocument/2006/relationships/image" Target="../media/image54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5" Type="http://schemas.openxmlformats.org/officeDocument/2006/relationships/image" Target="../media/image59.png"/><Relationship Id="rId10" Type="http://schemas.openxmlformats.org/officeDocument/2006/relationships/image" Target="../media/image56.emf"/><Relationship Id="rId4" Type="http://schemas.openxmlformats.org/officeDocument/2006/relationships/image" Target="../media/image53.wmf"/><Relationship Id="rId9" Type="http://schemas.openxmlformats.org/officeDocument/2006/relationships/oleObject" Target="../embeddings/oleObject7.bin"/><Relationship Id="rId14" Type="http://schemas.openxmlformats.org/officeDocument/2006/relationships/image" Target="../media/image58.emf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13" Type="http://schemas.openxmlformats.org/officeDocument/2006/relationships/image" Target="../media/image2.png"/><Relationship Id="rId3" Type="http://schemas.openxmlformats.org/officeDocument/2006/relationships/tags" Target="../tags/tag2.xml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63.png"/><Relationship Id="rId2" Type="http://schemas.openxmlformats.org/officeDocument/2006/relationships/tags" Target="../tags/tag1.xml"/><Relationship Id="rId1" Type="http://schemas.openxmlformats.org/officeDocument/2006/relationships/vmlDrawing" Target="../drawings/vmlDrawing4.v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2.png"/><Relationship Id="rId5" Type="http://schemas.openxmlformats.org/officeDocument/2006/relationships/tags" Target="../tags/tag4.xml"/><Relationship Id="rId10" Type="http://schemas.openxmlformats.org/officeDocument/2006/relationships/image" Target="../media/image61.wmf"/><Relationship Id="rId4" Type="http://schemas.openxmlformats.org/officeDocument/2006/relationships/tags" Target="../tags/tag3.xml"/><Relationship Id="rId9" Type="http://schemas.openxmlformats.org/officeDocument/2006/relationships/oleObject" Target="../embeddings/oleObject11.bin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object 5"/>
          <p:cNvSpPr>
            <a:spLocks noChangeArrowheads="1"/>
          </p:cNvSpPr>
          <p:nvPr/>
        </p:nvSpPr>
        <p:spPr bwMode="auto">
          <a:xfrm>
            <a:off x="5603875" y="1336675"/>
            <a:ext cx="146050" cy="14763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" name="object 6"/>
          <p:cNvSpPr txBox="1"/>
          <p:nvPr/>
        </p:nvSpPr>
        <p:spPr>
          <a:xfrm>
            <a:off x="2508250" y="720725"/>
            <a:ext cx="3810000" cy="1231900"/>
          </a:xfrm>
          <a:prstGeom prst="rect">
            <a:avLst/>
          </a:prstGeom>
        </p:spPr>
        <p:txBody>
          <a:bodyPr lIns="0" tIns="13335" rIns="0" bIns="0">
            <a:spAutoFit/>
          </a:bodyPr>
          <a:lstStyle/>
          <a:p>
            <a:pPr marL="12699" defTabSz="457131" eaLnBrk="1" hangingPunct="1">
              <a:lnSpc>
                <a:spcPts val="4694"/>
              </a:lnSpc>
              <a:spcBef>
                <a:spcPts val="106"/>
              </a:spcBef>
              <a:defRPr/>
            </a:pPr>
            <a:r>
              <a:rPr lang="en-IN" sz="4200" b="1" spc="-35" dirty="0">
                <a:solidFill>
                  <a:srgbClr val="FFFFFF"/>
                </a:solidFill>
                <a:latin typeface="Helvetica-Bold"/>
                <a:ea typeface="ＭＳ Ｐゴシック" charset="0"/>
                <a:cs typeface="Helvetica-Bold"/>
              </a:rPr>
              <a:t>RV College of </a:t>
            </a:r>
          </a:p>
          <a:p>
            <a:pPr marL="12699" defTabSz="457131" eaLnBrk="1" hangingPunct="1">
              <a:lnSpc>
                <a:spcPts val="4694"/>
              </a:lnSpc>
              <a:spcBef>
                <a:spcPts val="106"/>
              </a:spcBef>
              <a:defRPr/>
            </a:pPr>
            <a:r>
              <a:rPr lang="en-IN" sz="4200" b="1" spc="-35" dirty="0">
                <a:solidFill>
                  <a:srgbClr val="FFFFFF"/>
                </a:solidFill>
                <a:latin typeface="Helvetica-Bold"/>
                <a:ea typeface="ＭＳ Ｐゴシック" charset="0"/>
                <a:cs typeface="Helvetica-Bold"/>
              </a:rPr>
              <a:t>Engineering</a:t>
            </a:r>
            <a:endParaRPr sz="4200" dirty="0">
              <a:latin typeface="Helvetica-Bold"/>
              <a:ea typeface="ＭＳ Ｐゴシック" charset="0"/>
              <a:cs typeface="Helvetica-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684500" y="236538"/>
            <a:ext cx="4289425" cy="490537"/>
          </a:xfrm>
          <a:prstGeom prst="rect">
            <a:avLst/>
          </a:prstGeom>
        </p:spPr>
        <p:txBody>
          <a:bodyPr lIns="0" tIns="12699" rIns="0" bIns="0">
            <a:spAutoFit/>
          </a:bodyPr>
          <a:lstStyle/>
          <a:p>
            <a:pPr marL="12699" defTabSz="457131" eaLnBrk="1" hangingPunct="1">
              <a:spcBef>
                <a:spcPts val="99"/>
              </a:spcBef>
              <a:defRPr/>
            </a:pPr>
            <a:r>
              <a:rPr sz="3100" i="1" spc="-4" dirty="0">
                <a:solidFill>
                  <a:srgbClr val="422C75"/>
                </a:solidFill>
                <a:latin typeface="Playfair Display"/>
                <a:ea typeface="ＭＳ Ｐゴシック" charset="0"/>
                <a:cs typeface="Playfair Display"/>
              </a:rPr>
              <a:t>Go, change </a:t>
            </a:r>
            <a:r>
              <a:rPr sz="3100" i="1" dirty="0">
                <a:solidFill>
                  <a:srgbClr val="422C75"/>
                </a:solidFill>
                <a:latin typeface="Playfair Display"/>
                <a:ea typeface="ＭＳ Ｐゴシック" charset="0"/>
                <a:cs typeface="Playfair Display"/>
              </a:rPr>
              <a:t>the</a:t>
            </a:r>
            <a:r>
              <a:rPr sz="3100" i="1" spc="-79" dirty="0">
                <a:solidFill>
                  <a:srgbClr val="422C75"/>
                </a:solidFill>
                <a:latin typeface="Playfair Display"/>
                <a:ea typeface="ＭＳ Ｐゴシック" charset="0"/>
                <a:cs typeface="Playfair Display"/>
              </a:rPr>
              <a:t> </a:t>
            </a:r>
            <a:r>
              <a:rPr sz="3100" i="1" spc="-4" dirty="0">
                <a:solidFill>
                  <a:srgbClr val="422C75"/>
                </a:solidFill>
                <a:latin typeface="Playfair Display"/>
                <a:ea typeface="ＭＳ Ｐゴシック" charset="0"/>
                <a:cs typeface="Playfair Display"/>
              </a:rPr>
              <a:t>world</a:t>
            </a:r>
            <a:endParaRPr sz="3100" dirty="0">
              <a:latin typeface="Playfair Display"/>
              <a:ea typeface="ＭＳ Ｐゴシック" charset="0"/>
              <a:cs typeface="Playfair Display"/>
            </a:endParaRPr>
          </a:p>
        </p:txBody>
      </p:sp>
      <p:sp>
        <p:nvSpPr>
          <p:cNvPr id="10" name="object 6"/>
          <p:cNvSpPr txBox="1"/>
          <p:nvPr/>
        </p:nvSpPr>
        <p:spPr>
          <a:xfrm>
            <a:off x="984250" y="3362325"/>
            <a:ext cx="18588038" cy="2449513"/>
          </a:xfrm>
          <a:prstGeom prst="rect">
            <a:avLst/>
          </a:prstGeom>
        </p:spPr>
        <p:txBody>
          <a:bodyPr lIns="0" tIns="13335" rIns="0" bIns="0">
            <a:spAutoFit/>
          </a:bodyPr>
          <a:lstStyle/>
          <a:p>
            <a:pPr marL="12699" algn="ctr" defTabSz="457131" eaLnBrk="1" hangingPunct="1">
              <a:lnSpc>
                <a:spcPts val="4694"/>
              </a:lnSpc>
              <a:spcBef>
                <a:spcPts val="106"/>
              </a:spcBef>
              <a:defRPr/>
            </a:pPr>
            <a:endParaRPr lang="en-US" altLang="en-US" sz="6000" b="1" dirty="0">
              <a:latin typeface="Times New Roman" pitchFamily="18" charset="0"/>
              <a:cs typeface="Times New Roman" pitchFamily="18" charset="0"/>
            </a:endParaRPr>
          </a:p>
          <a:p>
            <a:pPr marL="12699" algn="ctr" defTabSz="457131" eaLnBrk="1" hangingPunct="1">
              <a:lnSpc>
                <a:spcPts val="4694"/>
              </a:lnSpc>
              <a:spcBef>
                <a:spcPts val="106"/>
              </a:spcBef>
              <a:defRPr/>
            </a:pPr>
            <a:r>
              <a:rPr lang="en-US" altLang="en-US" sz="6000" b="1" dirty="0">
                <a:latin typeface="Times New Roman" pitchFamily="18" charset="0"/>
                <a:cs typeface="Times New Roman" pitchFamily="18" charset="0"/>
              </a:rPr>
              <a:t>UNIT III</a:t>
            </a:r>
          </a:p>
          <a:p>
            <a:pPr marL="12699" algn="ctr" defTabSz="457131" eaLnBrk="1" hangingPunct="1">
              <a:lnSpc>
                <a:spcPts val="4694"/>
              </a:lnSpc>
              <a:spcBef>
                <a:spcPts val="106"/>
              </a:spcBef>
              <a:defRPr/>
            </a:pPr>
            <a:r>
              <a:rPr lang="en-US" altLang="en-US" sz="36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altLang="en-US" sz="3600" dirty="0">
                <a:latin typeface="Times New Roman" pitchFamily="18" charset="0"/>
                <a:cs typeface="Times New Roman" pitchFamily="18" charset="0"/>
              </a:rPr>
            </a:br>
            <a:endParaRPr lang="en-US" sz="3600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224" name="Rectangle 2"/>
          <p:cNvSpPr>
            <a:spLocks noChangeArrowheads="1"/>
          </p:cNvSpPr>
          <p:nvPr/>
        </p:nvSpPr>
        <p:spPr bwMode="auto">
          <a:xfrm>
            <a:off x="8299450" y="2197100"/>
            <a:ext cx="104394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1" rIns="91427" bIns="4571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4400" b="1">
                <a:solidFill>
                  <a:schemeClr val="tx2"/>
                </a:solidFill>
                <a:latin typeface="Verdana" panose="020B0604030504040204" pitchFamily="34" charset="0"/>
              </a:rPr>
              <a:t>   </a:t>
            </a:r>
          </a:p>
        </p:txBody>
      </p:sp>
      <p:sp>
        <p:nvSpPr>
          <p:cNvPr id="11" name="TextBox 1"/>
          <p:cNvSpPr txBox="1">
            <a:spLocks noChangeArrowheads="1"/>
          </p:cNvSpPr>
          <p:nvPr/>
        </p:nvSpPr>
        <p:spPr bwMode="auto">
          <a:xfrm flipH="1">
            <a:off x="2317750" y="5067300"/>
            <a:ext cx="7053263" cy="14478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27" tIns="45711" rIns="91427" bIns="4571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defTabSz="514270">
              <a:defRPr/>
            </a:pPr>
            <a:endParaRPr lang="en-IN" altLang="en-US" sz="5900" b="1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514270">
              <a:defRPr/>
            </a:pPr>
            <a:r>
              <a:rPr lang="en-IN" altLang="en-US" sz="29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altLang="en-US" sz="5900" b="1" i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"/>
          <p:cNvSpPr txBox="1">
            <a:spLocks noChangeArrowheads="1"/>
          </p:cNvSpPr>
          <p:nvPr/>
        </p:nvSpPr>
        <p:spPr bwMode="auto">
          <a:xfrm flipH="1">
            <a:off x="2397125" y="5262563"/>
            <a:ext cx="15359063" cy="580231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27" tIns="45711" rIns="91427" bIns="4571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defTabSz="514270">
              <a:defRPr/>
            </a:pPr>
            <a:endParaRPr lang="en-IN" altLang="en-US" sz="5900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514270">
              <a:defRPr/>
            </a:pPr>
            <a:r>
              <a:rPr lang="en-IN" altLang="en-US" sz="29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IN" altLang="en-US" sz="4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 AND FUNCTIONS</a:t>
            </a:r>
          </a:p>
          <a:p>
            <a:pPr algn="ctr" defTabSz="514270">
              <a:defRPr/>
            </a:pPr>
            <a:endParaRPr lang="en-IN" altLang="en-US" sz="40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514270">
              <a:defRPr/>
            </a:pPr>
            <a:r>
              <a:rPr lang="en-IN" altLang="en-US" sz="4000" b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Anitha</a:t>
            </a:r>
            <a:r>
              <a:rPr lang="en-IN" altLang="en-US" sz="4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Sandeep</a:t>
            </a:r>
          </a:p>
          <a:p>
            <a:pPr algn="ctr" defTabSz="514270">
              <a:defRPr/>
            </a:pPr>
            <a:r>
              <a:rPr lang="en-IN" altLang="en-US" sz="4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Asst. Professor</a:t>
            </a:r>
          </a:p>
          <a:p>
            <a:pPr algn="ctr" defTabSz="514270">
              <a:defRPr/>
            </a:pPr>
            <a:r>
              <a:rPr lang="en-IN" altLang="en-US" sz="4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CSE </a:t>
            </a:r>
            <a:r>
              <a:rPr lang="en-IN" altLang="en-US" sz="4000" b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</a:t>
            </a:r>
            <a:endParaRPr lang="en-IN" altLang="en-US" sz="40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514270">
              <a:defRPr/>
            </a:pPr>
            <a:r>
              <a:rPr lang="en-IN" altLang="en-US" sz="4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RVCE</a:t>
            </a:r>
          </a:p>
          <a:p>
            <a:pPr algn="ctr" defTabSz="514270">
              <a:defRPr/>
            </a:pPr>
            <a:endParaRPr lang="en-IN" altLang="en-US" sz="7200" b="1" i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27" name="Subtitle 2"/>
          <p:cNvSpPr txBox="1">
            <a:spLocks/>
          </p:cNvSpPr>
          <p:nvPr/>
        </p:nvSpPr>
        <p:spPr bwMode="auto">
          <a:xfrm>
            <a:off x="1393825" y="6477000"/>
            <a:ext cx="5153025" cy="323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1" rIns="91427" bIns="45711"/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en-US" sz="3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650E4E81-9421-DBD0-51C1-27C02E8AB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99" y="469900"/>
            <a:ext cx="4925857" cy="153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28575"/>
            <a:ext cx="20110450" cy="11309350"/>
          </a:xfrm>
          <a:prstGeom prst="rect">
            <a:avLst/>
          </a:prstGeom>
          <a:solidFill>
            <a:schemeClr val="lt1">
              <a:alpha val="99000"/>
            </a:schemeClr>
          </a:solidFill>
          <a:ln w="76200">
            <a:solidFill>
              <a:srgbClr val="00589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27" tIns="45711" rIns="91427" bIns="45711" anchor="ctr"/>
          <a:lstStyle/>
          <a:p>
            <a:pPr algn="ctr" defTabSz="457131">
              <a:defRPr/>
            </a:pP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21508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509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511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512" name="Title 10"/>
          <p:cNvSpPr>
            <a:spLocks noGrp="1"/>
          </p:cNvSpPr>
          <p:nvPr>
            <p:ph type="title"/>
          </p:nvPr>
        </p:nvSpPr>
        <p:spPr>
          <a:xfrm>
            <a:off x="15995650" y="260350"/>
            <a:ext cx="3908425" cy="947738"/>
          </a:xfrm>
        </p:spPr>
        <p:txBody>
          <a:bodyPr/>
          <a:lstStyle/>
          <a:p>
            <a:pPr algn="r" eaLnBrk="1" hangingPunct="1"/>
            <a:r>
              <a:rPr lang="en-US" altLang="en-US">
                <a:latin typeface="Playfair Display" charset="0"/>
              </a:rPr>
              <a:t>Go, change the world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08063" y="2301875"/>
            <a:ext cx="17654587" cy="57864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200" b="1" u="heavy" dirty="0">
                <a:latin typeface="Times New Roman" pitchFamily="18" charset="0"/>
                <a:cs typeface="Times New Roman" pitchFamily="18" charset="0"/>
              </a:rPr>
              <a:t>Digraph of a relation: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Let A be a finite set and R be a relation on A. Then R can be represented pictorially as follows,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Arial" pitchFamily="34" charset="0"/>
              <a:buChar char="•"/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Draw a small circle for each element of A and label the circles with the corresponding element of A. These circles are called "Vertices".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Arial" pitchFamily="34" charset="0"/>
              <a:buChar char="•"/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Draw an arrow from 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to 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if 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R 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. These arrows are called "edges".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Arial" pitchFamily="34" charset="0"/>
              <a:buChar char="•"/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 resulting picture representing the relation R is called the "directed graph of R" or "digraph of R".</a:t>
            </a:r>
          </a:p>
          <a:p>
            <a:pPr>
              <a:defRPr/>
            </a:pPr>
            <a:r>
              <a:rPr lang="en-US" sz="3200" u="sng" dirty="0">
                <a:latin typeface="Times New Roman" pitchFamily="18" charset="0"/>
                <a:cs typeface="Times New Roman" pitchFamily="18" charset="0"/>
              </a:rPr>
              <a:t>Example: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 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a) Let, A be equal to the set A = {1, 2, 3, 4}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R = {(1, 1), (1, 3), (2, 1), (2, 3), (3, 2), (4, 3)}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endParaRPr lang="en-IN" sz="3200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2D034EE0-1146-DC56-A3AF-898F9301A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0916 w 56514"/>
              <a:gd name="T1" fmla="*/ 0 h 56515"/>
              <a:gd name="T2" fmla="*/ 37236 w 56514"/>
              <a:gd name="T3" fmla="*/ 4769 h 56515"/>
              <a:gd name="T4" fmla="*/ 17871 w 56514"/>
              <a:gd name="T5" fmla="*/ 17789 h 56515"/>
              <a:gd name="T6" fmla="*/ 4803 w 56514"/>
              <a:gd name="T7" fmla="*/ 37093 h 56515"/>
              <a:gd name="T8" fmla="*/ 0 w 56514"/>
              <a:gd name="T9" fmla="*/ 60733 h 56515"/>
              <a:gd name="T10" fmla="*/ 4803 w 56514"/>
              <a:gd name="T11" fmla="*/ 84397 h 56515"/>
              <a:gd name="T12" fmla="*/ 17871 w 56514"/>
              <a:gd name="T13" fmla="*/ 103737 h 56515"/>
              <a:gd name="T14" fmla="*/ 37236 w 56514"/>
              <a:gd name="T15" fmla="*/ 116797 h 56515"/>
              <a:gd name="T16" fmla="*/ 60916 w 56514"/>
              <a:gd name="T17" fmla="*/ 121580 h 56515"/>
              <a:gd name="T18" fmla="*/ 84572 w 56514"/>
              <a:gd name="T19" fmla="*/ 116797 h 56515"/>
              <a:gd name="T20" fmla="*/ 90482 w 56514"/>
              <a:gd name="T21" fmla="*/ 112797 h 56515"/>
              <a:gd name="T22" fmla="*/ 60916 w 56514"/>
              <a:gd name="T23" fmla="*/ 112797 h 56515"/>
              <a:gd name="T24" fmla="*/ 40619 w 56514"/>
              <a:gd name="T25" fmla="*/ 108695 h 56515"/>
              <a:gd name="T26" fmla="*/ 24051 w 56514"/>
              <a:gd name="T27" fmla="*/ 97527 h 56515"/>
              <a:gd name="T28" fmla="*/ 12892 w 56514"/>
              <a:gd name="T29" fmla="*/ 80973 h 56515"/>
              <a:gd name="T30" fmla="*/ 8793 w 56514"/>
              <a:gd name="T31" fmla="*/ 60733 h 56515"/>
              <a:gd name="T32" fmla="*/ 12892 w 56514"/>
              <a:gd name="T33" fmla="*/ 40477 h 56515"/>
              <a:gd name="T34" fmla="*/ 24051 w 56514"/>
              <a:gd name="T35" fmla="*/ 23899 h 56515"/>
              <a:gd name="T36" fmla="*/ 40619 w 56514"/>
              <a:gd name="T37" fmla="*/ 12685 h 56515"/>
              <a:gd name="T38" fmla="*/ 60916 w 56514"/>
              <a:gd name="T39" fmla="*/ 8578 h 56515"/>
              <a:gd name="T40" fmla="*/ 90234 w 56514"/>
              <a:gd name="T41" fmla="*/ 8578 h 56515"/>
              <a:gd name="T42" fmla="*/ 84572 w 56514"/>
              <a:gd name="T43" fmla="*/ 4769 h 56515"/>
              <a:gd name="T44" fmla="*/ 60916 w 56514"/>
              <a:gd name="T45" fmla="*/ 0 h 56515"/>
              <a:gd name="T46" fmla="*/ 90234 w 56514"/>
              <a:gd name="T47" fmla="*/ 8578 h 56515"/>
              <a:gd name="T48" fmla="*/ 60916 w 56514"/>
              <a:gd name="T49" fmla="*/ 8578 h 56515"/>
              <a:gd name="T50" fmla="*/ 81230 w 56514"/>
              <a:gd name="T51" fmla="*/ 12685 h 56515"/>
              <a:gd name="T52" fmla="*/ 97803 w 56514"/>
              <a:gd name="T53" fmla="*/ 23899 h 56515"/>
              <a:gd name="T54" fmla="*/ 108986 w 56514"/>
              <a:gd name="T55" fmla="*/ 40477 h 56515"/>
              <a:gd name="T56" fmla="*/ 113074 w 56514"/>
              <a:gd name="T57" fmla="*/ 60733 h 56515"/>
              <a:gd name="T58" fmla="*/ 108986 w 56514"/>
              <a:gd name="T59" fmla="*/ 80973 h 56515"/>
              <a:gd name="T60" fmla="*/ 97803 w 56514"/>
              <a:gd name="T61" fmla="*/ 97527 h 56515"/>
              <a:gd name="T62" fmla="*/ 81230 w 56514"/>
              <a:gd name="T63" fmla="*/ 108695 h 56515"/>
              <a:gd name="T64" fmla="*/ 60916 w 56514"/>
              <a:gd name="T65" fmla="*/ 112797 h 56515"/>
              <a:gd name="T66" fmla="*/ 90482 w 56514"/>
              <a:gd name="T67" fmla="*/ 112797 h 56515"/>
              <a:gd name="T68" fmla="*/ 103905 w 56514"/>
              <a:gd name="T69" fmla="*/ 103737 h 56515"/>
              <a:gd name="T70" fmla="*/ 116963 w 56514"/>
              <a:gd name="T71" fmla="*/ 84397 h 56515"/>
              <a:gd name="T72" fmla="*/ 121753 w 56514"/>
              <a:gd name="T73" fmla="*/ 60733 h 56515"/>
              <a:gd name="T74" fmla="*/ 116963 w 56514"/>
              <a:gd name="T75" fmla="*/ 37093 h 56515"/>
              <a:gd name="T76" fmla="*/ 103905 w 56514"/>
              <a:gd name="T77" fmla="*/ 17789 h 56515"/>
              <a:gd name="T78" fmla="*/ 90234 w 56514"/>
              <a:gd name="T79" fmla="*/ 8578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9460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9462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8720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9463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289050" y="1920875"/>
                <a:ext cx="17222786" cy="8095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defRPr/>
                </a:pP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5. Let A={a, b, c, d} B={1,2,3} then find number of onto functions from A to B.</a:t>
                </a:r>
              </a:p>
              <a:p>
                <a:pPr algn="just">
                  <a:defRPr/>
                </a:pPr>
                <a:r>
                  <a:rPr lang="en-US" sz="3200" b="1" dirty="0" err="1">
                    <a:latin typeface="Times New Roman" pitchFamily="18" charset="0"/>
                    <a:cs typeface="Times New Roman" pitchFamily="18" charset="0"/>
                  </a:rPr>
                  <a:t>Soln</a:t>
                </a:r>
                <a:r>
                  <a:rPr lang="en-US" sz="3200" b="1" dirty="0">
                    <a:latin typeface="Times New Roman" pitchFamily="18" charset="0"/>
                    <a:cs typeface="Times New Roman" pitchFamily="18" charset="0"/>
                  </a:rPr>
                  <a:t>: </a:t>
                </a: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Here m=4, n=3</a:t>
                </a:r>
              </a:p>
              <a:p>
                <a:pPr algn="just">
                  <a:defRPr/>
                </a:pP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          # of onto functions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 3</m:t>
                    </m:r>
                    <m:r>
                      <a:rPr lang="en-US" sz="3200" b="0" i="1" baseline="3000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 −  </m:t>
                    </m:r>
                    <m:d>
                      <m:d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 2</a:t>
                </a:r>
                <a:r>
                  <a:rPr lang="en-US" sz="3200" baseline="30000" dirty="0">
                    <a:latin typeface="Times New Roman" pitchFamily="18" charset="0"/>
                    <a:cs typeface="Times New Roman" pitchFamily="18" charset="0"/>
                  </a:rPr>
                  <a:t>4</a:t>
                </a: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 +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 1</a:t>
                </a:r>
                <a:r>
                  <a:rPr lang="en-US" sz="3200" baseline="30000" dirty="0">
                    <a:latin typeface="Times New Roman" pitchFamily="18" charset="0"/>
                    <a:cs typeface="Times New Roman" pitchFamily="18" charset="0"/>
                  </a:rPr>
                  <a:t>3</a:t>
                </a: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= 36</a:t>
                </a:r>
              </a:p>
              <a:p>
                <a:pPr algn="just">
                  <a:defRPr/>
                </a:pP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There are 36 ways to distribute 4 distinct objects into 3 distinguishable containers, with no container empty. If the containers are indistinguishable, then there are 3!=6 distributions which are identical. So, there are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sz="320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36</m:t>
                        </m:r>
                      </m:num>
                      <m:den>
                        <m:r>
                          <a:rPr lang="en-US" sz="320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3!</m:t>
                        </m:r>
                      </m:den>
                    </m:f>
                    <m:r>
                      <a:rPr lang="en-US" sz="3200">
                        <a:latin typeface="Cambria Math" panose="02040503050406030204" pitchFamily="18" charset="0"/>
                        <a:cs typeface="Times New Roman" pitchFamily="18" charset="0"/>
                      </a:rPr>
                      <m:t>=6 </m:t>
                    </m:r>
                    <m:r>
                      <a:rPr lang="en-US" sz="3200">
                        <a:latin typeface="Cambria Math" panose="02040503050406030204" pitchFamily="18" charset="0"/>
                        <a:cs typeface="Times New Roman" pitchFamily="18" charset="0"/>
                      </a:rPr>
                      <m:t>𝑤𝑎𝑦𝑠</m:t>
                    </m:r>
                    <m:r>
                      <a:rPr lang="en-US" sz="320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sz="3200">
                        <a:latin typeface="Cambria Math" panose="02040503050406030204" pitchFamily="18" charset="0"/>
                        <a:cs typeface="Times New Roman" pitchFamily="18" charset="0"/>
                      </a:rPr>
                      <m:t>𝑡𝑜</m:t>
                    </m:r>
                    <m:r>
                      <a:rPr lang="en-US" sz="320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sz="3200">
                        <a:latin typeface="Cambria Math" panose="02040503050406030204" pitchFamily="18" charset="0"/>
                        <a:cs typeface="Times New Roman" pitchFamily="18" charset="0"/>
                      </a:rPr>
                      <m:t>𝑑𝑖𝑠𝑡𝑟𝑖𝑏𝑢𝑡𝑒</m:t>
                    </m:r>
                  </m:oMath>
                </a14:m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 4 distinct objects a, b, c, d among three identical containers leaving no container empty.</a:t>
                </a:r>
                <a:endParaRPr lang="en-US" sz="3200" dirty="0"/>
              </a:p>
              <a:p>
                <a:pPr algn="just">
                  <a:defRPr/>
                </a:pPr>
                <a:endParaRPr lang="en-US" sz="32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defRPr/>
                </a:pP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For </a:t>
                </a:r>
                <a:r>
                  <a:rPr lang="en-US" sz="3200" dirty="0" err="1">
                    <a:latin typeface="Times New Roman" pitchFamily="18" charset="0"/>
                    <a:cs typeface="Times New Roman" pitchFamily="18" charset="0"/>
                  </a:rPr>
                  <a:t>m≥n</a:t>
                </a: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, there are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320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sz="3200" b="0" i="1" baseline="3000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e>
                    </m:nary>
                    <m:r>
                      <a:rPr lang="en-US" sz="32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d>
                      <m:d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(n-k)</a:t>
                </a:r>
                <a:r>
                  <a:rPr lang="en-US" sz="3200" baseline="30000" dirty="0">
                    <a:latin typeface="Times New Roman" pitchFamily="18" charset="0"/>
                    <a:cs typeface="Times New Roman" pitchFamily="18" charset="0"/>
                  </a:rPr>
                  <a:t>m </a:t>
                </a: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ways to distribute m distinct objects into n numbered containers with no container left empty. Removing numbers on the containers, there will be n! identical distributions. So, the number of ways in which it is possible to distribute m distinct objects into n identical containers, with no container left empty is </a:t>
                </a:r>
              </a:p>
              <a:p>
                <a:pPr algn="just">
                  <a:defRPr/>
                </a:pP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32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sz="3200" i="1" baseline="3000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e>
                    </m:nary>
                    <m:r>
                      <a:rPr lang="en-US" sz="3200" i="1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d>
                      <m:d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(n-k)</a:t>
                </a:r>
                <a:r>
                  <a:rPr lang="en-US" sz="3200" baseline="30000" dirty="0">
                    <a:latin typeface="Times New Roman" pitchFamily="18" charset="0"/>
                    <a:cs typeface="Times New Roman" pitchFamily="18" charset="0"/>
                  </a:rPr>
                  <a:t>m </a:t>
                </a:r>
              </a:p>
              <a:p>
                <a:pPr algn="just">
                  <a:defRPr/>
                </a:pP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This is denoted by S(m, n) and is called </a:t>
                </a:r>
                <a:r>
                  <a:rPr lang="en-US" sz="3200" dirty="0" err="1">
                    <a:latin typeface="Times New Roman" pitchFamily="18" charset="0"/>
                    <a:cs typeface="Times New Roman" pitchFamily="18" charset="0"/>
                  </a:rPr>
                  <a:t>Stirling</a:t>
                </a: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 number of second kind.</a:t>
                </a:r>
              </a:p>
              <a:p>
                <a:pPr algn="just">
                  <a:defRPr/>
                </a:pP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|A|=m ≥n = |B| then there are </a:t>
                </a:r>
                <a:r>
                  <a:rPr lang="en-US" sz="3200" dirty="0" err="1">
                    <a:latin typeface="Times New Roman" pitchFamily="18" charset="0"/>
                    <a:cs typeface="Times New Roman" pitchFamily="18" charset="0"/>
                  </a:rPr>
                  <a:t>n!S</a:t>
                </a: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(m, n) onto functions from A to B.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050" y="1920875"/>
                <a:ext cx="17222786" cy="8095358"/>
              </a:xfrm>
              <a:prstGeom prst="rect">
                <a:avLst/>
              </a:prstGeom>
              <a:blipFill>
                <a:blip r:embed="rId3"/>
                <a:stretch>
                  <a:fillRect l="-885" t="-1054" r="-885" b="-1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4">
            <a:extLst>
              <a:ext uri="{FF2B5EF4-FFF2-40B4-BE49-F238E27FC236}">
                <a16:creationId xmlns:a16="http://schemas.microsoft.com/office/drawing/2014/main" xmlns="" id="{92114A66-159A-DCC7-BC01-389B5C375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72335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0916 w 56514"/>
              <a:gd name="T1" fmla="*/ 0 h 56515"/>
              <a:gd name="T2" fmla="*/ 37236 w 56514"/>
              <a:gd name="T3" fmla="*/ 4769 h 56515"/>
              <a:gd name="T4" fmla="*/ 17871 w 56514"/>
              <a:gd name="T5" fmla="*/ 17789 h 56515"/>
              <a:gd name="T6" fmla="*/ 4803 w 56514"/>
              <a:gd name="T7" fmla="*/ 37093 h 56515"/>
              <a:gd name="T8" fmla="*/ 0 w 56514"/>
              <a:gd name="T9" fmla="*/ 60733 h 56515"/>
              <a:gd name="T10" fmla="*/ 4803 w 56514"/>
              <a:gd name="T11" fmla="*/ 84397 h 56515"/>
              <a:gd name="T12" fmla="*/ 17871 w 56514"/>
              <a:gd name="T13" fmla="*/ 103737 h 56515"/>
              <a:gd name="T14" fmla="*/ 37236 w 56514"/>
              <a:gd name="T15" fmla="*/ 116797 h 56515"/>
              <a:gd name="T16" fmla="*/ 60916 w 56514"/>
              <a:gd name="T17" fmla="*/ 121580 h 56515"/>
              <a:gd name="T18" fmla="*/ 84572 w 56514"/>
              <a:gd name="T19" fmla="*/ 116797 h 56515"/>
              <a:gd name="T20" fmla="*/ 90482 w 56514"/>
              <a:gd name="T21" fmla="*/ 112797 h 56515"/>
              <a:gd name="T22" fmla="*/ 60916 w 56514"/>
              <a:gd name="T23" fmla="*/ 112797 h 56515"/>
              <a:gd name="T24" fmla="*/ 40619 w 56514"/>
              <a:gd name="T25" fmla="*/ 108695 h 56515"/>
              <a:gd name="T26" fmla="*/ 24051 w 56514"/>
              <a:gd name="T27" fmla="*/ 97527 h 56515"/>
              <a:gd name="T28" fmla="*/ 12892 w 56514"/>
              <a:gd name="T29" fmla="*/ 80973 h 56515"/>
              <a:gd name="T30" fmla="*/ 8793 w 56514"/>
              <a:gd name="T31" fmla="*/ 60733 h 56515"/>
              <a:gd name="T32" fmla="*/ 12892 w 56514"/>
              <a:gd name="T33" fmla="*/ 40477 h 56515"/>
              <a:gd name="T34" fmla="*/ 24051 w 56514"/>
              <a:gd name="T35" fmla="*/ 23899 h 56515"/>
              <a:gd name="T36" fmla="*/ 40619 w 56514"/>
              <a:gd name="T37" fmla="*/ 12685 h 56515"/>
              <a:gd name="T38" fmla="*/ 60916 w 56514"/>
              <a:gd name="T39" fmla="*/ 8578 h 56515"/>
              <a:gd name="T40" fmla="*/ 90234 w 56514"/>
              <a:gd name="T41" fmla="*/ 8578 h 56515"/>
              <a:gd name="T42" fmla="*/ 84572 w 56514"/>
              <a:gd name="T43" fmla="*/ 4769 h 56515"/>
              <a:gd name="T44" fmla="*/ 60916 w 56514"/>
              <a:gd name="T45" fmla="*/ 0 h 56515"/>
              <a:gd name="T46" fmla="*/ 90234 w 56514"/>
              <a:gd name="T47" fmla="*/ 8578 h 56515"/>
              <a:gd name="T48" fmla="*/ 60916 w 56514"/>
              <a:gd name="T49" fmla="*/ 8578 h 56515"/>
              <a:gd name="T50" fmla="*/ 81230 w 56514"/>
              <a:gd name="T51" fmla="*/ 12685 h 56515"/>
              <a:gd name="T52" fmla="*/ 97803 w 56514"/>
              <a:gd name="T53" fmla="*/ 23899 h 56515"/>
              <a:gd name="T54" fmla="*/ 108986 w 56514"/>
              <a:gd name="T55" fmla="*/ 40477 h 56515"/>
              <a:gd name="T56" fmla="*/ 113074 w 56514"/>
              <a:gd name="T57" fmla="*/ 60733 h 56515"/>
              <a:gd name="T58" fmla="*/ 108986 w 56514"/>
              <a:gd name="T59" fmla="*/ 80973 h 56515"/>
              <a:gd name="T60" fmla="*/ 97803 w 56514"/>
              <a:gd name="T61" fmla="*/ 97527 h 56515"/>
              <a:gd name="T62" fmla="*/ 81230 w 56514"/>
              <a:gd name="T63" fmla="*/ 108695 h 56515"/>
              <a:gd name="T64" fmla="*/ 60916 w 56514"/>
              <a:gd name="T65" fmla="*/ 112797 h 56515"/>
              <a:gd name="T66" fmla="*/ 90482 w 56514"/>
              <a:gd name="T67" fmla="*/ 112797 h 56515"/>
              <a:gd name="T68" fmla="*/ 103905 w 56514"/>
              <a:gd name="T69" fmla="*/ 103737 h 56515"/>
              <a:gd name="T70" fmla="*/ 116963 w 56514"/>
              <a:gd name="T71" fmla="*/ 84397 h 56515"/>
              <a:gd name="T72" fmla="*/ 121753 w 56514"/>
              <a:gd name="T73" fmla="*/ 60733 h 56515"/>
              <a:gd name="T74" fmla="*/ 116963 w 56514"/>
              <a:gd name="T75" fmla="*/ 37093 h 56515"/>
              <a:gd name="T76" fmla="*/ 103905 w 56514"/>
              <a:gd name="T77" fmla="*/ 17789 h 56515"/>
              <a:gd name="T78" fmla="*/ 90234 w 56514"/>
              <a:gd name="T79" fmla="*/ 8578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9460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9462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8720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9463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289050" y="1920875"/>
                <a:ext cx="17222786" cy="6988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defRPr/>
                </a:pPr>
                <a:r>
                  <a:rPr lang="en-US" sz="3200" b="1" dirty="0">
                    <a:latin typeface="Times New Roman" pitchFamily="18" charset="0"/>
                    <a:cs typeface="Times New Roman" pitchFamily="18" charset="0"/>
                  </a:rPr>
                  <a:t>Stirling number of second kind table, where</a:t>
                </a:r>
              </a:p>
              <a:p>
                <a:pPr algn="just">
                  <a:defRPr/>
                </a:pP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m=no. of objects</a:t>
                </a:r>
              </a:p>
              <a:p>
                <a:pPr algn="just">
                  <a:defRPr/>
                </a:pP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N= no. of containers</a:t>
                </a:r>
              </a:p>
              <a:p>
                <a:pPr algn="just">
                  <a:defRPr/>
                </a:pPr>
                <a:endParaRPr lang="en-US" sz="3200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defRPr/>
                </a:pPr>
                <a:endParaRPr lang="en-US" sz="3200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defRPr/>
                </a:pPr>
                <a:endParaRPr lang="en-US" sz="3200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defRPr/>
                </a:pPr>
                <a:endParaRPr lang="en-US" sz="3200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/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Ex:</a:t>
                </a:r>
              </a:p>
              <a:p>
                <a:pPr algn="just"/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m ≥n,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320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𝑆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𝑚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)</m:t>
                        </m:r>
                      </m:e>
                    </m:nary>
                    <m:r>
                      <a:rPr lang="en-US" sz="32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is</m:t>
                    </m:r>
                    <m:r>
                      <a:rPr lang="en-US" sz="3200" b="0" i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the</m:t>
                    </m:r>
                    <m:r>
                      <a:rPr lang="en-US" sz="3200" b="0" i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 of possible ways to distribute m distinct objects into n identical containers with empty containers allowed. </a:t>
                </a:r>
              </a:p>
              <a:p>
                <a:pPr algn="just"/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From above, S(m, n) table, to distribute 4 distinct objects among 3 identical containers with some containers empty is S(4,1)+S(4,2)+S(4,3)=1+7+6=14 ways.</a:t>
                </a:r>
              </a:p>
              <a:p>
                <a:pPr algn="just"/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Theorem: Let m, n be +</a:t>
                </a:r>
                <a:r>
                  <a:rPr lang="en-US" sz="32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</a:t>
                </a:r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integers with 1≤n≤m. Then S(m+1, n)= S(m, n-1)+ n S(m, n)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050" y="1920875"/>
                <a:ext cx="17222786" cy="6988195"/>
              </a:xfrm>
              <a:prstGeom prst="rect">
                <a:avLst/>
              </a:prstGeom>
              <a:blipFill>
                <a:blip r:embed="rId3"/>
                <a:stretch>
                  <a:fillRect l="-885" t="-1222" r="-885" b="-1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650" y="1885359"/>
            <a:ext cx="4876800" cy="3810000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xmlns="" id="{58D56DEF-63A5-B9A9-E84B-D37FF68B9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88971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object 4"/>
          <p:cNvSpPr>
            <a:spLocks noChangeArrowheads="1"/>
          </p:cNvSpPr>
          <p:nvPr/>
        </p:nvSpPr>
        <p:spPr bwMode="auto">
          <a:xfrm>
            <a:off x="1004888" y="301625"/>
            <a:ext cx="709612" cy="7096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459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0916 w 56514"/>
              <a:gd name="T1" fmla="*/ 0 h 56515"/>
              <a:gd name="T2" fmla="*/ 37236 w 56514"/>
              <a:gd name="T3" fmla="*/ 4769 h 56515"/>
              <a:gd name="T4" fmla="*/ 17871 w 56514"/>
              <a:gd name="T5" fmla="*/ 17789 h 56515"/>
              <a:gd name="T6" fmla="*/ 4803 w 56514"/>
              <a:gd name="T7" fmla="*/ 37093 h 56515"/>
              <a:gd name="T8" fmla="*/ 0 w 56514"/>
              <a:gd name="T9" fmla="*/ 60733 h 56515"/>
              <a:gd name="T10" fmla="*/ 4803 w 56514"/>
              <a:gd name="T11" fmla="*/ 84397 h 56515"/>
              <a:gd name="T12" fmla="*/ 17871 w 56514"/>
              <a:gd name="T13" fmla="*/ 103737 h 56515"/>
              <a:gd name="T14" fmla="*/ 37236 w 56514"/>
              <a:gd name="T15" fmla="*/ 116797 h 56515"/>
              <a:gd name="T16" fmla="*/ 60916 w 56514"/>
              <a:gd name="T17" fmla="*/ 121580 h 56515"/>
              <a:gd name="T18" fmla="*/ 84572 w 56514"/>
              <a:gd name="T19" fmla="*/ 116797 h 56515"/>
              <a:gd name="T20" fmla="*/ 90482 w 56514"/>
              <a:gd name="T21" fmla="*/ 112797 h 56515"/>
              <a:gd name="T22" fmla="*/ 60916 w 56514"/>
              <a:gd name="T23" fmla="*/ 112797 h 56515"/>
              <a:gd name="T24" fmla="*/ 40619 w 56514"/>
              <a:gd name="T25" fmla="*/ 108695 h 56515"/>
              <a:gd name="T26" fmla="*/ 24051 w 56514"/>
              <a:gd name="T27" fmla="*/ 97527 h 56515"/>
              <a:gd name="T28" fmla="*/ 12892 w 56514"/>
              <a:gd name="T29" fmla="*/ 80973 h 56515"/>
              <a:gd name="T30" fmla="*/ 8793 w 56514"/>
              <a:gd name="T31" fmla="*/ 60733 h 56515"/>
              <a:gd name="T32" fmla="*/ 12892 w 56514"/>
              <a:gd name="T33" fmla="*/ 40477 h 56515"/>
              <a:gd name="T34" fmla="*/ 24051 w 56514"/>
              <a:gd name="T35" fmla="*/ 23899 h 56515"/>
              <a:gd name="T36" fmla="*/ 40619 w 56514"/>
              <a:gd name="T37" fmla="*/ 12685 h 56515"/>
              <a:gd name="T38" fmla="*/ 60916 w 56514"/>
              <a:gd name="T39" fmla="*/ 8578 h 56515"/>
              <a:gd name="T40" fmla="*/ 90234 w 56514"/>
              <a:gd name="T41" fmla="*/ 8578 h 56515"/>
              <a:gd name="T42" fmla="*/ 84572 w 56514"/>
              <a:gd name="T43" fmla="*/ 4769 h 56515"/>
              <a:gd name="T44" fmla="*/ 60916 w 56514"/>
              <a:gd name="T45" fmla="*/ 0 h 56515"/>
              <a:gd name="T46" fmla="*/ 90234 w 56514"/>
              <a:gd name="T47" fmla="*/ 8578 h 56515"/>
              <a:gd name="T48" fmla="*/ 60916 w 56514"/>
              <a:gd name="T49" fmla="*/ 8578 h 56515"/>
              <a:gd name="T50" fmla="*/ 81230 w 56514"/>
              <a:gd name="T51" fmla="*/ 12685 h 56515"/>
              <a:gd name="T52" fmla="*/ 97803 w 56514"/>
              <a:gd name="T53" fmla="*/ 23899 h 56515"/>
              <a:gd name="T54" fmla="*/ 108986 w 56514"/>
              <a:gd name="T55" fmla="*/ 40477 h 56515"/>
              <a:gd name="T56" fmla="*/ 113074 w 56514"/>
              <a:gd name="T57" fmla="*/ 60733 h 56515"/>
              <a:gd name="T58" fmla="*/ 108986 w 56514"/>
              <a:gd name="T59" fmla="*/ 80973 h 56515"/>
              <a:gd name="T60" fmla="*/ 97803 w 56514"/>
              <a:gd name="T61" fmla="*/ 97527 h 56515"/>
              <a:gd name="T62" fmla="*/ 81230 w 56514"/>
              <a:gd name="T63" fmla="*/ 108695 h 56515"/>
              <a:gd name="T64" fmla="*/ 60916 w 56514"/>
              <a:gd name="T65" fmla="*/ 112797 h 56515"/>
              <a:gd name="T66" fmla="*/ 90482 w 56514"/>
              <a:gd name="T67" fmla="*/ 112797 h 56515"/>
              <a:gd name="T68" fmla="*/ 103905 w 56514"/>
              <a:gd name="T69" fmla="*/ 103737 h 56515"/>
              <a:gd name="T70" fmla="*/ 116963 w 56514"/>
              <a:gd name="T71" fmla="*/ 84397 h 56515"/>
              <a:gd name="T72" fmla="*/ 121753 w 56514"/>
              <a:gd name="T73" fmla="*/ 60733 h 56515"/>
              <a:gd name="T74" fmla="*/ 116963 w 56514"/>
              <a:gd name="T75" fmla="*/ 37093 h 56515"/>
              <a:gd name="T76" fmla="*/ 103905 w 56514"/>
              <a:gd name="T77" fmla="*/ 17789 h 56515"/>
              <a:gd name="T78" fmla="*/ 90234 w 56514"/>
              <a:gd name="T79" fmla="*/ 8578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9460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4" name="object 7"/>
          <p:cNvSpPr txBox="1"/>
          <p:nvPr/>
        </p:nvSpPr>
        <p:spPr>
          <a:xfrm>
            <a:off x="1822450" y="450850"/>
            <a:ext cx="1371600" cy="492125"/>
          </a:xfrm>
          <a:prstGeom prst="rect">
            <a:avLst/>
          </a:prstGeom>
        </p:spPr>
        <p:txBody>
          <a:bodyPr lIns="0" tIns="17145" rIns="0" bIns="0">
            <a:spAutoFit/>
          </a:bodyPr>
          <a:lstStyle/>
          <a:p>
            <a:pPr marL="12699" defTabSz="457131" eaLnBrk="1" fontAlgn="auto" hangingPunct="1">
              <a:lnSpc>
                <a:spcPts val="1785"/>
              </a:lnSpc>
              <a:spcBef>
                <a:spcPts val="134"/>
              </a:spcBef>
              <a:spcAft>
                <a:spcPts val="0"/>
              </a:spcAft>
              <a:defRPr/>
            </a:pPr>
            <a:r>
              <a:rPr lang="en-IN" sz="1500" b="1" spc="4" dirty="0">
                <a:solidFill>
                  <a:srgbClr val="231F20"/>
                </a:solidFill>
                <a:latin typeface="Helvetica-Bold"/>
                <a:ea typeface="+mn-ea"/>
                <a:cs typeface="Helvetica-Bold"/>
              </a:rPr>
              <a:t>RV College of </a:t>
            </a:r>
          </a:p>
          <a:p>
            <a:pPr marL="12699" defTabSz="457131" eaLnBrk="1" fontAlgn="auto" hangingPunct="1">
              <a:lnSpc>
                <a:spcPts val="1785"/>
              </a:lnSpc>
              <a:spcBef>
                <a:spcPts val="134"/>
              </a:spcBef>
              <a:spcAft>
                <a:spcPts val="0"/>
              </a:spcAft>
              <a:defRPr/>
            </a:pPr>
            <a:r>
              <a:rPr lang="en-IN" sz="1500" b="1" spc="4" dirty="0">
                <a:solidFill>
                  <a:srgbClr val="231F20"/>
                </a:solidFill>
                <a:latin typeface="Helvetica-Bold"/>
                <a:ea typeface="+mn-ea"/>
                <a:cs typeface="Helvetica-Bold"/>
              </a:rPr>
              <a:t>Engineering</a:t>
            </a:r>
            <a:endParaRPr sz="1500" dirty="0">
              <a:latin typeface="Helvetica-Bold"/>
              <a:ea typeface="+mn-ea"/>
              <a:cs typeface="Helvetica-Bold"/>
            </a:endParaRPr>
          </a:p>
        </p:txBody>
      </p:sp>
      <p:sp>
        <p:nvSpPr>
          <p:cNvPr id="19462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8720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9463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289050" y="1920875"/>
                <a:ext cx="17222786" cy="5284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defRPr/>
                </a:pPr>
                <a:r>
                  <a:rPr lang="en-US" sz="3200" b="1" dirty="0">
                    <a:latin typeface="Times New Roman" pitchFamily="18" charset="0"/>
                    <a:cs typeface="Times New Roman" pitchFamily="18" charset="0"/>
                  </a:rPr>
                  <a:t>Exercises:</a:t>
                </a:r>
              </a:p>
              <a:p>
                <a:pPr marL="514350" indent="-514350" algn="just">
                  <a:buAutoNum type="arabicPeriod"/>
                  <a:defRPr/>
                </a:pP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Let A={a, b, c, d, e} and B={1,2,3,4,5,6,7,8} Then</a:t>
                </a:r>
              </a:p>
              <a:p>
                <a:pPr lvl="1" indent="0" algn="just">
                  <a:defRPr/>
                </a:pP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|A|=m=5,    |B|=n=8</a:t>
                </a:r>
              </a:p>
              <a:p>
                <a:pPr marL="1027113" lvl="1" indent="-571500" algn="just">
                  <a:buFont typeface="+mj-lt"/>
                  <a:buAutoNum type="romanLcPeriod"/>
                  <a:defRPr/>
                </a:pP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No. of functions from A to B is n</a:t>
                </a:r>
                <a:r>
                  <a:rPr lang="en-US" sz="3200" baseline="30000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=8</a:t>
                </a:r>
                <a:r>
                  <a:rPr lang="en-US" sz="3200" baseline="30000" dirty="0">
                    <a:latin typeface="Times New Roman" pitchFamily="18" charset="0"/>
                    <a:cs typeface="Times New Roman" pitchFamily="18" charset="0"/>
                  </a:rPr>
                  <a:t>5</a:t>
                </a: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pPr marL="1027113" lvl="1" indent="-571500" algn="just">
                  <a:buFont typeface="+mj-lt"/>
                  <a:buAutoNum type="romanLcPeriod"/>
                  <a:defRPr/>
                </a:pP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No. of one to one functions = </a:t>
                </a:r>
                <a:r>
                  <a:rPr lang="en-US" sz="3200" dirty="0" err="1">
                    <a:latin typeface="Times New Roman" pitchFamily="18" charset="0"/>
                    <a:cs typeface="Times New Roman" pitchFamily="18" charset="0"/>
                  </a:rPr>
                  <a:t>nP</a:t>
                </a:r>
                <a:r>
                  <a:rPr lang="en-US" sz="3200" baseline="-25000" dirty="0" err="1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=8P</a:t>
                </a:r>
                <a:r>
                  <a:rPr lang="en-US" sz="3200" baseline="-25000" dirty="0">
                    <a:latin typeface="Times New Roman" pitchFamily="18" charset="0"/>
                    <a:cs typeface="Times New Roman" pitchFamily="18" charset="0"/>
                  </a:rPr>
                  <a:t>5 </a:t>
                </a: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endParaRPr lang="en-US" sz="3200" dirty="0">
                  <a:latin typeface="Times New Roman" pitchFamily="18" charset="0"/>
                </a:endParaRPr>
              </a:p>
              <a:p>
                <a:pPr marL="1027113" lvl="1" indent="-571500" algn="just">
                  <a:buFont typeface="+mj-lt"/>
                  <a:buAutoNum type="romanLcPeriod"/>
                  <a:defRPr/>
                </a:pP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Here m&lt;n. There are no onto functions from A to B</a:t>
                </a:r>
              </a:p>
              <a:p>
                <a:pPr marL="1027113" lvl="1" indent="-571500" algn="just">
                  <a:buFont typeface="+mj-lt"/>
                  <a:buAutoNum type="romanLcPeriod"/>
                  <a:defRPr/>
                </a:pP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No. of onto functions from B to A = </a:t>
                </a:r>
                <a:r>
                  <a:rPr lang="en-US" sz="3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sz="3200" baseline="30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=5</a:t>
                </a:r>
                <a:r>
                  <a:rPr lang="en-US" sz="32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  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</a:p>
              <a:p>
                <a:pPr marL="1027113" lvl="1" indent="-571500" algn="just">
                  <a:buFont typeface="+mj-lt"/>
                  <a:buAutoNum type="romanLcPeriod"/>
                  <a:defRPr/>
                </a:pP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Here |B|=m ≥ |A|=n. There are n! S(m, n) onto functions from B to A. That is 5! S(8,5) onto functions from B to A.</a:t>
                </a:r>
              </a:p>
              <a:p>
                <a:pPr marL="1027113" lvl="1" indent="-571500" algn="just">
                  <a:buFont typeface="+mj-lt"/>
                  <a:buAutoNum type="romanLcPeriod"/>
                  <a:defRPr/>
                </a:pP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∵ |B|&gt;|A| , no one to </a:t>
                </a:r>
                <a:r>
                  <a:rPr lang="en-US" sz="3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one function from B to A.</a:t>
                </a:r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050" y="1920875"/>
                <a:ext cx="17222786" cy="5284203"/>
              </a:xfrm>
              <a:prstGeom prst="rect">
                <a:avLst/>
              </a:prstGeom>
              <a:blipFill>
                <a:blip r:embed="rId3"/>
                <a:stretch>
                  <a:fillRect l="-885" t="-1615" r="-885" b="-2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0644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0916 w 56514"/>
              <a:gd name="T1" fmla="*/ 0 h 56515"/>
              <a:gd name="T2" fmla="*/ 37236 w 56514"/>
              <a:gd name="T3" fmla="*/ 4769 h 56515"/>
              <a:gd name="T4" fmla="*/ 17871 w 56514"/>
              <a:gd name="T5" fmla="*/ 17789 h 56515"/>
              <a:gd name="T6" fmla="*/ 4803 w 56514"/>
              <a:gd name="T7" fmla="*/ 37093 h 56515"/>
              <a:gd name="T8" fmla="*/ 0 w 56514"/>
              <a:gd name="T9" fmla="*/ 60733 h 56515"/>
              <a:gd name="T10" fmla="*/ 4803 w 56514"/>
              <a:gd name="T11" fmla="*/ 84397 h 56515"/>
              <a:gd name="T12" fmla="*/ 17871 w 56514"/>
              <a:gd name="T13" fmla="*/ 103737 h 56515"/>
              <a:gd name="T14" fmla="*/ 37236 w 56514"/>
              <a:gd name="T15" fmla="*/ 116797 h 56515"/>
              <a:gd name="T16" fmla="*/ 60916 w 56514"/>
              <a:gd name="T17" fmla="*/ 121580 h 56515"/>
              <a:gd name="T18" fmla="*/ 84572 w 56514"/>
              <a:gd name="T19" fmla="*/ 116797 h 56515"/>
              <a:gd name="T20" fmla="*/ 90482 w 56514"/>
              <a:gd name="T21" fmla="*/ 112797 h 56515"/>
              <a:gd name="T22" fmla="*/ 60916 w 56514"/>
              <a:gd name="T23" fmla="*/ 112797 h 56515"/>
              <a:gd name="T24" fmla="*/ 40619 w 56514"/>
              <a:gd name="T25" fmla="*/ 108695 h 56515"/>
              <a:gd name="T26" fmla="*/ 24051 w 56514"/>
              <a:gd name="T27" fmla="*/ 97527 h 56515"/>
              <a:gd name="T28" fmla="*/ 12892 w 56514"/>
              <a:gd name="T29" fmla="*/ 80973 h 56515"/>
              <a:gd name="T30" fmla="*/ 8793 w 56514"/>
              <a:gd name="T31" fmla="*/ 60733 h 56515"/>
              <a:gd name="T32" fmla="*/ 12892 w 56514"/>
              <a:gd name="T33" fmla="*/ 40477 h 56515"/>
              <a:gd name="T34" fmla="*/ 24051 w 56514"/>
              <a:gd name="T35" fmla="*/ 23899 h 56515"/>
              <a:gd name="T36" fmla="*/ 40619 w 56514"/>
              <a:gd name="T37" fmla="*/ 12685 h 56515"/>
              <a:gd name="T38" fmla="*/ 60916 w 56514"/>
              <a:gd name="T39" fmla="*/ 8578 h 56515"/>
              <a:gd name="T40" fmla="*/ 90234 w 56514"/>
              <a:gd name="T41" fmla="*/ 8578 h 56515"/>
              <a:gd name="T42" fmla="*/ 84572 w 56514"/>
              <a:gd name="T43" fmla="*/ 4769 h 56515"/>
              <a:gd name="T44" fmla="*/ 60916 w 56514"/>
              <a:gd name="T45" fmla="*/ 0 h 56515"/>
              <a:gd name="T46" fmla="*/ 90234 w 56514"/>
              <a:gd name="T47" fmla="*/ 8578 h 56515"/>
              <a:gd name="T48" fmla="*/ 60916 w 56514"/>
              <a:gd name="T49" fmla="*/ 8578 h 56515"/>
              <a:gd name="T50" fmla="*/ 81230 w 56514"/>
              <a:gd name="T51" fmla="*/ 12685 h 56515"/>
              <a:gd name="T52" fmla="*/ 97803 w 56514"/>
              <a:gd name="T53" fmla="*/ 23899 h 56515"/>
              <a:gd name="T54" fmla="*/ 108986 w 56514"/>
              <a:gd name="T55" fmla="*/ 40477 h 56515"/>
              <a:gd name="T56" fmla="*/ 113074 w 56514"/>
              <a:gd name="T57" fmla="*/ 60733 h 56515"/>
              <a:gd name="T58" fmla="*/ 108986 w 56514"/>
              <a:gd name="T59" fmla="*/ 80973 h 56515"/>
              <a:gd name="T60" fmla="*/ 97803 w 56514"/>
              <a:gd name="T61" fmla="*/ 97527 h 56515"/>
              <a:gd name="T62" fmla="*/ 81230 w 56514"/>
              <a:gd name="T63" fmla="*/ 108695 h 56515"/>
              <a:gd name="T64" fmla="*/ 60916 w 56514"/>
              <a:gd name="T65" fmla="*/ 112797 h 56515"/>
              <a:gd name="T66" fmla="*/ 90482 w 56514"/>
              <a:gd name="T67" fmla="*/ 112797 h 56515"/>
              <a:gd name="T68" fmla="*/ 103905 w 56514"/>
              <a:gd name="T69" fmla="*/ 103737 h 56515"/>
              <a:gd name="T70" fmla="*/ 116963 w 56514"/>
              <a:gd name="T71" fmla="*/ 84397 h 56515"/>
              <a:gd name="T72" fmla="*/ 121753 w 56514"/>
              <a:gd name="T73" fmla="*/ 60733 h 56515"/>
              <a:gd name="T74" fmla="*/ 116963 w 56514"/>
              <a:gd name="T75" fmla="*/ 37093 h 56515"/>
              <a:gd name="T76" fmla="*/ 103905 w 56514"/>
              <a:gd name="T77" fmla="*/ 17789 h 56515"/>
              <a:gd name="T78" fmla="*/ 90234 w 56514"/>
              <a:gd name="T79" fmla="*/ 8578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9460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9462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8720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9463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89050" y="1920875"/>
            <a:ext cx="17222786" cy="4839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6000"/>
              </a:lnSpc>
              <a:spcBef>
                <a:spcPts val="975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A function f: A →B is bijective or one-to-one correspondent if and only if f is both 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injective and surjective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lnSpc>
                <a:spcPct val="116000"/>
              </a:lnSpc>
              <a:spcBef>
                <a:spcPts val="975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Problem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: Prove that a function f: R→R defined by f(x) = 2x – 3 is a bijective function. </a:t>
            </a:r>
          </a:p>
          <a:p>
            <a:pPr algn="just">
              <a:lnSpc>
                <a:spcPct val="116000"/>
              </a:lnSpc>
              <a:spcBef>
                <a:spcPts val="975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Explanation: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We have to prove this function is both injective and surjective. If f(x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) = f(x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), then 2x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– 3 = 2x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– 3 and it implies that x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= x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. Hence, f is injective. Here, 2x – 3= y So, x = (y+3)/2 which belongs to R and f(x) = y. Hence, f is surjective. Since f is both surjective and injective, we can say f is bijective.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3200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xmlns="" id="{DBE96CBC-65C5-4441-DD46-F1C10C771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45657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0916 w 56514"/>
              <a:gd name="T1" fmla="*/ 0 h 56515"/>
              <a:gd name="T2" fmla="*/ 37236 w 56514"/>
              <a:gd name="T3" fmla="*/ 4769 h 56515"/>
              <a:gd name="T4" fmla="*/ 17871 w 56514"/>
              <a:gd name="T5" fmla="*/ 17789 h 56515"/>
              <a:gd name="T6" fmla="*/ 4803 w 56514"/>
              <a:gd name="T7" fmla="*/ 37093 h 56515"/>
              <a:gd name="T8" fmla="*/ 0 w 56514"/>
              <a:gd name="T9" fmla="*/ 60733 h 56515"/>
              <a:gd name="T10" fmla="*/ 4803 w 56514"/>
              <a:gd name="T11" fmla="*/ 84397 h 56515"/>
              <a:gd name="T12" fmla="*/ 17871 w 56514"/>
              <a:gd name="T13" fmla="*/ 103737 h 56515"/>
              <a:gd name="T14" fmla="*/ 37236 w 56514"/>
              <a:gd name="T15" fmla="*/ 116797 h 56515"/>
              <a:gd name="T16" fmla="*/ 60916 w 56514"/>
              <a:gd name="T17" fmla="*/ 121580 h 56515"/>
              <a:gd name="T18" fmla="*/ 84572 w 56514"/>
              <a:gd name="T19" fmla="*/ 116797 h 56515"/>
              <a:gd name="T20" fmla="*/ 90482 w 56514"/>
              <a:gd name="T21" fmla="*/ 112797 h 56515"/>
              <a:gd name="T22" fmla="*/ 60916 w 56514"/>
              <a:gd name="T23" fmla="*/ 112797 h 56515"/>
              <a:gd name="T24" fmla="*/ 40619 w 56514"/>
              <a:gd name="T25" fmla="*/ 108695 h 56515"/>
              <a:gd name="T26" fmla="*/ 24051 w 56514"/>
              <a:gd name="T27" fmla="*/ 97527 h 56515"/>
              <a:gd name="T28" fmla="*/ 12892 w 56514"/>
              <a:gd name="T29" fmla="*/ 80973 h 56515"/>
              <a:gd name="T30" fmla="*/ 8793 w 56514"/>
              <a:gd name="T31" fmla="*/ 60733 h 56515"/>
              <a:gd name="T32" fmla="*/ 12892 w 56514"/>
              <a:gd name="T33" fmla="*/ 40477 h 56515"/>
              <a:gd name="T34" fmla="*/ 24051 w 56514"/>
              <a:gd name="T35" fmla="*/ 23899 h 56515"/>
              <a:gd name="T36" fmla="*/ 40619 w 56514"/>
              <a:gd name="T37" fmla="*/ 12685 h 56515"/>
              <a:gd name="T38" fmla="*/ 60916 w 56514"/>
              <a:gd name="T39" fmla="*/ 8578 h 56515"/>
              <a:gd name="T40" fmla="*/ 90234 w 56514"/>
              <a:gd name="T41" fmla="*/ 8578 h 56515"/>
              <a:gd name="T42" fmla="*/ 84572 w 56514"/>
              <a:gd name="T43" fmla="*/ 4769 h 56515"/>
              <a:gd name="T44" fmla="*/ 60916 w 56514"/>
              <a:gd name="T45" fmla="*/ 0 h 56515"/>
              <a:gd name="T46" fmla="*/ 90234 w 56514"/>
              <a:gd name="T47" fmla="*/ 8578 h 56515"/>
              <a:gd name="T48" fmla="*/ 60916 w 56514"/>
              <a:gd name="T49" fmla="*/ 8578 h 56515"/>
              <a:gd name="T50" fmla="*/ 81230 w 56514"/>
              <a:gd name="T51" fmla="*/ 12685 h 56515"/>
              <a:gd name="T52" fmla="*/ 97803 w 56514"/>
              <a:gd name="T53" fmla="*/ 23899 h 56515"/>
              <a:gd name="T54" fmla="*/ 108986 w 56514"/>
              <a:gd name="T55" fmla="*/ 40477 h 56515"/>
              <a:gd name="T56" fmla="*/ 113074 w 56514"/>
              <a:gd name="T57" fmla="*/ 60733 h 56515"/>
              <a:gd name="T58" fmla="*/ 108986 w 56514"/>
              <a:gd name="T59" fmla="*/ 80973 h 56515"/>
              <a:gd name="T60" fmla="*/ 97803 w 56514"/>
              <a:gd name="T61" fmla="*/ 97527 h 56515"/>
              <a:gd name="T62" fmla="*/ 81230 w 56514"/>
              <a:gd name="T63" fmla="*/ 108695 h 56515"/>
              <a:gd name="T64" fmla="*/ 60916 w 56514"/>
              <a:gd name="T65" fmla="*/ 112797 h 56515"/>
              <a:gd name="T66" fmla="*/ 90482 w 56514"/>
              <a:gd name="T67" fmla="*/ 112797 h 56515"/>
              <a:gd name="T68" fmla="*/ 103905 w 56514"/>
              <a:gd name="T69" fmla="*/ 103737 h 56515"/>
              <a:gd name="T70" fmla="*/ 116963 w 56514"/>
              <a:gd name="T71" fmla="*/ 84397 h 56515"/>
              <a:gd name="T72" fmla="*/ 121753 w 56514"/>
              <a:gd name="T73" fmla="*/ 60733 h 56515"/>
              <a:gd name="T74" fmla="*/ 116963 w 56514"/>
              <a:gd name="T75" fmla="*/ 37093 h 56515"/>
              <a:gd name="T76" fmla="*/ 103905 w 56514"/>
              <a:gd name="T77" fmla="*/ 17789 h 56515"/>
              <a:gd name="T78" fmla="*/ 90234 w 56514"/>
              <a:gd name="T79" fmla="*/ 8578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9460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9462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8720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9463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89050" y="1920875"/>
            <a:ext cx="17222786" cy="8800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6000"/>
              </a:lnSpc>
              <a:spcBef>
                <a:spcPts val="975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Exercise:</a:t>
            </a:r>
          </a:p>
          <a:p>
            <a:pPr marL="514350" indent="-514350" algn="just">
              <a:lnSpc>
                <a:spcPct val="116000"/>
              </a:lnSpc>
              <a:spcBef>
                <a:spcPts val="975"/>
              </a:spcBef>
              <a:buAutoNum type="arabicPeriod"/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There are 6 programmers who can assist 10 dept. In how many ways these depts. Be assisted by 6 programmers so that each is working at least at one dept.</a:t>
            </a:r>
          </a:p>
          <a:p>
            <a:pPr algn="just">
              <a:lnSpc>
                <a:spcPct val="116000"/>
              </a:lnSpc>
              <a:spcBef>
                <a:spcPts val="975"/>
              </a:spcBef>
              <a:defRPr/>
            </a:pP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Soln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Here |A|=10, |B|=6</a:t>
            </a:r>
          </a:p>
          <a:p>
            <a:pPr algn="just">
              <a:lnSpc>
                <a:spcPct val="116000"/>
              </a:lnSpc>
              <a:spcBef>
                <a:spcPts val="975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# of assignments of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dept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to programmers with no programmer is idle is the # of onto functions from A to B = 6! S(10,6)</a:t>
            </a:r>
          </a:p>
          <a:p>
            <a:pPr algn="just">
              <a:lnSpc>
                <a:spcPct val="116000"/>
              </a:lnSpc>
              <a:spcBef>
                <a:spcPts val="975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WKT S(m+1, n)= S(m, n-1)+ n S(m, n)</a:t>
            </a:r>
          </a:p>
          <a:p>
            <a:pPr algn="just">
              <a:lnSpc>
                <a:spcPct val="116000"/>
              </a:lnSpc>
              <a:spcBef>
                <a:spcPts val="975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So, S(10,6) = S(9+1,6) =S(9,5)+6 S(9,6)   ------------</a:t>
            </a:r>
            <a:r>
              <a:rPr lang="en-US" sz="3200" dirty="0">
                <a:cs typeface="Calibri" panose="020F0502020204030204" pitchFamily="34" charset="0"/>
              </a:rPr>
              <a:t>①</a:t>
            </a:r>
          </a:p>
          <a:p>
            <a:pPr algn="just">
              <a:lnSpc>
                <a:spcPct val="116000"/>
              </a:lnSpc>
              <a:spcBef>
                <a:spcPts val="975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     S(9,5) = S(8+1,5)= S(8,4) + 5 S(8,5)   --------------</a:t>
            </a:r>
            <a:r>
              <a:rPr lang="en-US" sz="3200" dirty="0">
                <a:cs typeface="Calibri" panose="020F0502020204030204" pitchFamily="34" charset="0"/>
              </a:rPr>
              <a:t>②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16000"/>
              </a:lnSpc>
              <a:spcBef>
                <a:spcPts val="975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     S(9,6) = S(8+1,6)= S(8,5)  + 6 S(8,6)  --------------</a:t>
            </a:r>
            <a:r>
              <a:rPr lang="en-US" sz="3200" dirty="0">
                <a:cs typeface="Calibri" panose="020F0502020204030204" pitchFamily="34" charset="0"/>
              </a:rPr>
              <a:t>③</a:t>
            </a:r>
          </a:p>
          <a:p>
            <a:pPr algn="just">
              <a:lnSpc>
                <a:spcPct val="116000"/>
              </a:lnSpc>
              <a:spcBef>
                <a:spcPts val="975"/>
              </a:spcBef>
              <a:defRPr/>
            </a:pPr>
            <a:r>
              <a:rPr lang="en-US" sz="3200" dirty="0">
                <a:latin typeface="Times New Roman" panose="02020603050405020304" pitchFamily="18" charset="0"/>
                <a:cs typeface="Calibri" panose="020F0502020204030204" pitchFamily="34" charset="0"/>
              </a:rPr>
              <a:t>Substituting </a:t>
            </a:r>
            <a:r>
              <a:rPr lang="en-US" sz="3200" dirty="0">
                <a:cs typeface="Calibri" panose="020F0502020204030204" pitchFamily="34" charset="0"/>
              </a:rPr>
              <a:t>②,③ in ① we get,</a:t>
            </a:r>
          </a:p>
          <a:p>
            <a:pPr algn="just">
              <a:lnSpc>
                <a:spcPct val="116000"/>
              </a:lnSpc>
              <a:spcBef>
                <a:spcPts val="975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S(10,6) = 22827</a:t>
            </a:r>
          </a:p>
          <a:p>
            <a:pPr algn="just">
              <a:lnSpc>
                <a:spcPct val="116000"/>
              </a:lnSpc>
              <a:spcBef>
                <a:spcPts val="975"/>
              </a:spcBef>
              <a:defRPr/>
            </a:pPr>
            <a:r>
              <a:rPr lang="en-US" sz="3200" dirty="0"/>
              <a:t>∴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# of assignments can be done in 6! S(10,6) = 16435440 ways</a:t>
            </a:r>
            <a:endParaRPr lang="en-US" sz="3200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xmlns="" id="{50B4BDDC-4E57-6F0C-794B-543B4A57F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30116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0916 w 56514"/>
              <a:gd name="T1" fmla="*/ 0 h 56515"/>
              <a:gd name="T2" fmla="*/ 37236 w 56514"/>
              <a:gd name="T3" fmla="*/ 4769 h 56515"/>
              <a:gd name="T4" fmla="*/ 17871 w 56514"/>
              <a:gd name="T5" fmla="*/ 17789 h 56515"/>
              <a:gd name="T6" fmla="*/ 4803 w 56514"/>
              <a:gd name="T7" fmla="*/ 37093 h 56515"/>
              <a:gd name="T8" fmla="*/ 0 w 56514"/>
              <a:gd name="T9" fmla="*/ 60733 h 56515"/>
              <a:gd name="T10" fmla="*/ 4803 w 56514"/>
              <a:gd name="T11" fmla="*/ 84397 h 56515"/>
              <a:gd name="T12" fmla="*/ 17871 w 56514"/>
              <a:gd name="T13" fmla="*/ 103737 h 56515"/>
              <a:gd name="T14" fmla="*/ 37236 w 56514"/>
              <a:gd name="T15" fmla="*/ 116797 h 56515"/>
              <a:gd name="T16" fmla="*/ 60916 w 56514"/>
              <a:gd name="T17" fmla="*/ 121580 h 56515"/>
              <a:gd name="T18" fmla="*/ 84572 w 56514"/>
              <a:gd name="T19" fmla="*/ 116797 h 56515"/>
              <a:gd name="T20" fmla="*/ 90482 w 56514"/>
              <a:gd name="T21" fmla="*/ 112797 h 56515"/>
              <a:gd name="T22" fmla="*/ 60916 w 56514"/>
              <a:gd name="T23" fmla="*/ 112797 h 56515"/>
              <a:gd name="T24" fmla="*/ 40619 w 56514"/>
              <a:gd name="T25" fmla="*/ 108695 h 56515"/>
              <a:gd name="T26" fmla="*/ 24051 w 56514"/>
              <a:gd name="T27" fmla="*/ 97527 h 56515"/>
              <a:gd name="T28" fmla="*/ 12892 w 56514"/>
              <a:gd name="T29" fmla="*/ 80973 h 56515"/>
              <a:gd name="T30" fmla="*/ 8793 w 56514"/>
              <a:gd name="T31" fmla="*/ 60733 h 56515"/>
              <a:gd name="T32" fmla="*/ 12892 w 56514"/>
              <a:gd name="T33" fmla="*/ 40477 h 56515"/>
              <a:gd name="T34" fmla="*/ 24051 w 56514"/>
              <a:gd name="T35" fmla="*/ 23899 h 56515"/>
              <a:gd name="T36" fmla="*/ 40619 w 56514"/>
              <a:gd name="T37" fmla="*/ 12685 h 56515"/>
              <a:gd name="T38" fmla="*/ 60916 w 56514"/>
              <a:gd name="T39" fmla="*/ 8578 h 56515"/>
              <a:gd name="T40" fmla="*/ 90234 w 56514"/>
              <a:gd name="T41" fmla="*/ 8578 h 56515"/>
              <a:gd name="T42" fmla="*/ 84572 w 56514"/>
              <a:gd name="T43" fmla="*/ 4769 h 56515"/>
              <a:gd name="T44" fmla="*/ 60916 w 56514"/>
              <a:gd name="T45" fmla="*/ 0 h 56515"/>
              <a:gd name="T46" fmla="*/ 90234 w 56514"/>
              <a:gd name="T47" fmla="*/ 8578 h 56515"/>
              <a:gd name="T48" fmla="*/ 60916 w 56514"/>
              <a:gd name="T49" fmla="*/ 8578 h 56515"/>
              <a:gd name="T50" fmla="*/ 81230 w 56514"/>
              <a:gd name="T51" fmla="*/ 12685 h 56515"/>
              <a:gd name="T52" fmla="*/ 97803 w 56514"/>
              <a:gd name="T53" fmla="*/ 23899 h 56515"/>
              <a:gd name="T54" fmla="*/ 108986 w 56514"/>
              <a:gd name="T55" fmla="*/ 40477 h 56515"/>
              <a:gd name="T56" fmla="*/ 113074 w 56514"/>
              <a:gd name="T57" fmla="*/ 60733 h 56515"/>
              <a:gd name="T58" fmla="*/ 108986 w 56514"/>
              <a:gd name="T59" fmla="*/ 80973 h 56515"/>
              <a:gd name="T60" fmla="*/ 97803 w 56514"/>
              <a:gd name="T61" fmla="*/ 97527 h 56515"/>
              <a:gd name="T62" fmla="*/ 81230 w 56514"/>
              <a:gd name="T63" fmla="*/ 108695 h 56515"/>
              <a:gd name="T64" fmla="*/ 60916 w 56514"/>
              <a:gd name="T65" fmla="*/ 112797 h 56515"/>
              <a:gd name="T66" fmla="*/ 90482 w 56514"/>
              <a:gd name="T67" fmla="*/ 112797 h 56515"/>
              <a:gd name="T68" fmla="*/ 103905 w 56514"/>
              <a:gd name="T69" fmla="*/ 103737 h 56515"/>
              <a:gd name="T70" fmla="*/ 116963 w 56514"/>
              <a:gd name="T71" fmla="*/ 84397 h 56515"/>
              <a:gd name="T72" fmla="*/ 121753 w 56514"/>
              <a:gd name="T73" fmla="*/ 60733 h 56515"/>
              <a:gd name="T74" fmla="*/ 116963 w 56514"/>
              <a:gd name="T75" fmla="*/ 37093 h 56515"/>
              <a:gd name="T76" fmla="*/ 103905 w 56514"/>
              <a:gd name="T77" fmla="*/ 17789 h 56515"/>
              <a:gd name="T78" fmla="*/ 90234 w 56514"/>
              <a:gd name="T79" fmla="*/ 8578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9460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9462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8720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9463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36650" y="1214439"/>
                <a:ext cx="17375186" cy="8316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16000"/>
                  </a:lnSpc>
                  <a:spcBef>
                    <a:spcPts val="975"/>
                  </a:spcBef>
                  <a:defRPr/>
                </a:pPr>
                <a:r>
                  <a:rPr lang="en-US" sz="3200" b="1" dirty="0">
                    <a:latin typeface="Times New Roman" pitchFamily="18" charset="0"/>
                    <a:cs typeface="Times New Roman" pitchFamily="18" charset="0"/>
                  </a:rPr>
                  <a:t>Exercise:</a:t>
                </a:r>
              </a:p>
              <a:p>
                <a:pPr algn="just">
                  <a:lnSpc>
                    <a:spcPct val="116000"/>
                  </a:lnSpc>
                  <a:spcBef>
                    <a:spcPts val="975"/>
                  </a:spcBef>
                  <a:defRPr/>
                </a:pPr>
                <a:r>
                  <a:rPr lang="en-US" sz="3200" b="1" dirty="0">
                    <a:latin typeface="Times New Roman" pitchFamily="18" charset="0"/>
                    <a:cs typeface="Times New Roman" pitchFamily="18" charset="0"/>
                  </a:rPr>
                  <a:t>2. </a:t>
                </a: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A={1,2,3,4,5,6,7} B={v, w, x, y, z} Determine # of functions f: A-&gt;B where,</a:t>
                </a:r>
              </a:p>
              <a:p>
                <a:pPr marL="514350" indent="-514350" algn="just">
                  <a:lnSpc>
                    <a:spcPct val="116000"/>
                  </a:lnSpc>
                  <a:spcBef>
                    <a:spcPts val="975"/>
                  </a:spcBef>
                  <a:buAutoNum type="alphaLcParenR"/>
                  <a:defRPr/>
                </a:pP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f(A)={</a:t>
                </a:r>
                <a:r>
                  <a:rPr lang="en-US" sz="3200" dirty="0" err="1">
                    <a:latin typeface="Times New Roman" pitchFamily="18" charset="0"/>
                    <a:cs typeface="Times New Roman" pitchFamily="18" charset="0"/>
                  </a:rPr>
                  <a:t>v,x</a:t>
                </a: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}                </a:t>
                </a:r>
                <a:r>
                  <a:rPr lang="en-US" sz="3200" dirty="0" err="1">
                    <a:latin typeface="Times New Roman" pitchFamily="18" charset="0"/>
                    <a:cs typeface="Times New Roman" pitchFamily="18" charset="0"/>
                  </a:rPr>
                  <a:t>Ans</a:t>
                </a: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:  2! S(7,2)</a:t>
                </a:r>
              </a:p>
              <a:p>
                <a:pPr marL="514350" indent="-514350" algn="just">
                  <a:lnSpc>
                    <a:spcPct val="116000"/>
                  </a:lnSpc>
                  <a:spcBef>
                    <a:spcPts val="975"/>
                  </a:spcBef>
                  <a:buFontTx/>
                  <a:buAutoNum type="alphaLcParenR"/>
                  <a:defRPr/>
                </a:pP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|f(A)|=2                    </a:t>
                </a:r>
                <a:r>
                  <a:rPr lang="en-US" sz="3200" dirty="0" err="1">
                    <a:latin typeface="Times New Roman" pitchFamily="18" charset="0"/>
                    <a:cs typeface="Times New Roman" pitchFamily="18" charset="0"/>
                  </a:rPr>
                  <a:t>Ans</a:t>
                </a: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: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2! S(7,2)</a:t>
                </a:r>
              </a:p>
              <a:p>
                <a:pPr marL="514350" indent="-514350" algn="just">
                  <a:lnSpc>
                    <a:spcPct val="116000"/>
                  </a:lnSpc>
                  <a:spcBef>
                    <a:spcPts val="975"/>
                  </a:spcBef>
                  <a:buFontTx/>
                  <a:buAutoNum type="alphaLcParenR"/>
                  <a:defRPr/>
                </a:pP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f(A)={w, y, x}           </a:t>
                </a:r>
                <a:r>
                  <a:rPr lang="en-US" sz="3200" dirty="0" err="1">
                    <a:latin typeface="Times New Roman" pitchFamily="18" charset="0"/>
                    <a:cs typeface="Times New Roman" pitchFamily="18" charset="0"/>
                  </a:rPr>
                  <a:t>Ans</a:t>
                </a: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:  3! S(7,3)</a:t>
                </a:r>
              </a:p>
              <a:p>
                <a:pPr marL="514350" indent="-514350" algn="just">
                  <a:lnSpc>
                    <a:spcPct val="116000"/>
                  </a:lnSpc>
                  <a:spcBef>
                    <a:spcPts val="975"/>
                  </a:spcBef>
                  <a:buAutoNum type="alphaLcParenR"/>
                  <a:defRPr/>
                </a:pP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|f(A)|=3                    </a:t>
                </a:r>
                <a:r>
                  <a:rPr lang="en-US" sz="3200" dirty="0" err="1">
                    <a:latin typeface="Times New Roman" pitchFamily="18" charset="0"/>
                    <a:cs typeface="Times New Roman" pitchFamily="18" charset="0"/>
                  </a:rPr>
                  <a:t>Ans</a:t>
                </a: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: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3! S(7,3)</a:t>
                </a:r>
              </a:p>
              <a:p>
                <a:pPr marL="514350" indent="-514350" algn="just">
                  <a:lnSpc>
                    <a:spcPct val="116000"/>
                  </a:lnSpc>
                  <a:spcBef>
                    <a:spcPts val="975"/>
                  </a:spcBef>
                  <a:buAutoNum type="alphaLcParenR"/>
                  <a:defRPr/>
                </a:pP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f(A)={v, w, x, z}         </a:t>
                </a:r>
                <a:r>
                  <a:rPr lang="en-US" sz="3200" dirty="0" err="1">
                    <a:latin typeface="Times New Roman" pitchFamily="18" charset="0"/>
                    <a:cs typeface="Times New Roman" pitchFamily="18" charset="0"/>
                  </a:rPr>
                  <a:t>Ans</a:t>
                </a: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:  4! S(7,4)</a:t>
                </a:r>
              </a:p>
              <a:p>
                <a:pPr marL="514350" indent="-514350" algn="just">
                  <a:lnSpc>
                    <a:spcPct val="116000"/>
                  </a:lnSpc>
                  <a:spcBef>
                    <a:spcPts val="975"/>
                  </a:spcBef>
                  <a:buAutoNum type="alphaLcParenR"/>
                  <a:defRPr/>
                </a:pP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|f(A)|=4                      </a:t>
                </a:r>
                <a:r>
                  <a:rPr lang="en-US" sz="3200" dirty="0" err="1">
                    <a:latin typeface="Times New Roman" pitchFamily="18" charset="0"/>
                    <a:cs typeface="Times New Roman" pitchFamily="18" charset="0"/>
                  </a:rPr>
                  <a:t>Ans</a:t>
                </a: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: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pt-BR" sz="3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4! S(7,4)</a:t>
                </a:r>
              </a:p>
              <a:p>
                <a:pPr marL="514350" indent="-514350" algn="just">
                  <a:lnSpc>
                    <a:spcPct val="116000"/>
                  </a:lnSpc>
                  <a:spcBef>
                    <a:spcPts val="975"/>
                  </a:spcBef>
                  <a:buAutoNum type="alphaLcParenR"/>
                  <a:defRPr/>
                </a:pP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|A|=</a:t>
                </a:r>
                <a:r>
                  <a:rPr lang="en-US" sz="3200" dirty="0" err="1">
                    <a:latin typeface="Times New Roman" pitchFamily="18" charset="0"/>
                    <a:cs typeface="Times New Roman" pitchFamily="18" charset="0"/>
                  </a:rPr>
                  <a:t>m≥n</a:t>
                </a: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=|B|  and if k ∈Z</a:t>
                </a:r>
                <a:r>
                  <a:rPr lang="en-US" sz="3200" baseline="30000" dirty="0">
                    <a:latin typeface="Times New Roman" pitchFamily="18" charset="0"/>
                    <a:cs typeface="Times New Roman" pitchFamily="18" charset="0"/>
                  </a:rPr>
                  <a:t>+</a:t>
                </a: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 with 1≤k ≤n how many functions f:A-&gt;B are there such that |f(A)|=k?</a:t>
                </a:r>
              </a:p>
              <a:p>
                <a:pPr algn="just">
                  <a:lnSpc>
                    <a:spcPct val="116000"/>
                  </a:lnSpc>
                  <a:spcBef>
                    <a:spcPts val="975"/>
                  </a:spcBef>
                  <a:defRPr/>
                </a:pPr>
                <a:r>
                  <a:rPr lang="en-US" sz="3200" dirty="0" err="1">
                    <a:latin typeface="Times New Roman" pitchFamily="18" charset="0"/>
                    <a:cs typeface="Times New Roman" pitchFamily="18" charset="0"/>
                  </a:rPr>
                  <a:t>Ans</a:t>
                </a: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k! S(m, k)</a:t>
                </a:r>
              </a:p>
              <a:p>
                <a:pPr algn="just">
                  <a:lnSpc>
                    <a:spcPct val="116000"/>
                  </a:lnSpc>
                  <a:spcBef>
                    <a:spcPts val="975"/>
                  </a:spcBef>
                  <a:defRPr/>
                </a:pPr>
                <a:endParaRPr lang="en-US" sz="32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650" y="1214439"/>
                <a:ext cx="17375186" cy="8316700"/>
              </a:xfrm>
              <a:prstGeom prst="rect">
                <a:avLst/>
              </a:prstGeom>
              <a:blipFill>
                <a:blip r:embed="rId3"/>
                <a:stretch>
                  <a:fillRect l="-877" t="-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4">
            <a:extLst>
              <a:ext uri="{FF2B5EF4-FFF2-40B4-BE49-F238E27FC236}">
                <a16:creationId xmlns:a16="http://schemas.microsoft.com/office/drawing/2014/main" xmlns="" id="{05D075E9-66BD-05D5-0197-80B80D9FB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31985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0916 w 56514"/>
              <a:gd name="T1" fmla="*/ 0 h 56515"/>
              <a:gd name="T2" fmla="*/ 37236 w 56514"/>
              <a:gd name="T3" fmla="*/ 4769 h 56515"/>
              <a:gd name="T4" fmla="*/ 17871 w 56514"/>
              <a:gd name="T5" fmla="*/ 17789 h 56515"/>
              <a:gd name="T6" fmla="*/ 4803 w 56514"/>
              <a:gd name="T7" fmla="*/ 37093 h 56515"/>
              <a:gd name="T8" fmla="*/ 0 w 56514"/>
              <a:gd name="T9" fmla="*/ 60733 h 56515"/>
              <a:gd name="T10" fmla="*/ 4803 w 56514"/>
              <a:gd name="T11" fmla="*/ 84397 h 56515"/>
              <a:gd name="T12" fmla="*/ 17871 w 56514"/>
              <a:gd name="T13" fmla="*/ 103737 h 56515"/>
              <a:gd name="T14" fmla="*/ 37236 w 56514"/>
              <a:gd name="T15" fmla="*/ 116797 h 56515"/>
              <a:gd name="T16" fmla="*/ 60916 w 56514"/>
              <a:gd name="T17" fmla="*/ 121580 h 56515"/>
              <a:gd name="T18" fmla="*/ 84572 w 56514"/>
              <a:gd name="T19" fmla="*/ 116797 h 56515"/>
              <a:gd name="T20" fmla="*/ 90482 w 56514"/>
              <a:gd name="T21" fmla="*/ 112797 h 56515"/>
              <a:gd name="T22" fmla="*/ 60916 w 56514"/>
              <a:gd name="T23" fmla="*/ 112797 h 56515"/>
              <a:gd name="T24" fmla="*/ 40619 w 56514"/>
              <a:gd name="T25" fmla="*/ 108695 h 56515"/>
              <a:gd name="T26" fmla="*/ 24051 w 56514"/>
              <a:gd name="T27" fmla="*/ 97527 h 56515"/>
              <a:gd name="T28" fmla="*/ 12892 w 56514"/>
              <a:gd name="T29" fmla="*/ 80973 h 56515"/>
              <a:gd name="T30" fmla="*/ 8793 w 56514"/>
              <a:gd name="T31" fmla="*/ 60733 h 56515"/>
              <a:gd name="T32" fmla="*/ 12892 w 56514"/>
              <a:gd name="T33" fmla="*/ 40477 h 56515"/>
              <a:gd name="T34" fmla="*/ 24051 w 56514"/>
              <a:gd name="T35" fmla="*/ 23899 h 56515"/>
              <a:gd name="T36" fmla="*/ 40619 w 56514"/>
              <a:gd name="T37" fmla="*/ 12685 h 56515"/>
              <a:gd name="T38" fmla="*/ 60916 w 56514"/>
              <a:gd name="T39" fmla="*/ 8578 h 56515"/>
              <a:gd name="T40" fmla="*/ 90234 w 56514"/>
              <a:gd name="T41" fmla="*/ 8578 h 56515"/>
              <a:gd name="T42" fmla="*/ 84572 w 56514"/>
              <a:gd name="T43" fmla="*/ 4769 h 56515"/>
              <a:gd name="T44" fmla="*/ 60916 w 56514"/>
              <a:gd name="T45" fmla="*/ 0 h 56515"/>
              <a:gd name="T46" fmla="*/ 90234 w 56514"/>
              <a:gd name="T47" fmla="*/ 8578 h 56515"/>
              <a:gd name="T48" fmla="*/ 60916 w 56514"/>
              <a:gd name="T49" fmla="*/ 8578 h 56515"/>
              <a:gd name="T50" fmla="*/ 81230 w 56514"/>
              <a:gd name="T51" fmla="*/ 12685 h 56515"/>
              <a:gd name="T52" fmla="*/ 97803 w 56514"/>
              <a:gd name="T53" fmla="*/ 23899 h 56515"/>
              <a:gd name="T54" fmla="*/ 108986 w 56514"/>
              <a:gd name="T55" fmla="*/ 40477 h 56515"/>
              <a:gd name="T56" fmla="*/ 113074 w 56514"/>
              <a:gd name="T57" fmla="*/ 60733 h 56515"/>
              <a:gd name="T58" fmla="*/ 108986 w 56514"/>
              <a:gd name="T59" fmla="*/ 80973 h 56515"/>
              <a:gd name="T60" fmla="*/ 97803 w 56514"/>
              <a:gd name="T61" fmla="*/ 97527 h 56515"/>
              <a:gd name="T62" fmla="*/ 81230 w 56514"/>
              <a:gd name="T63" fmla="*/ 108695 h 56515"/>
              <a:gd name="T64" fmla="*/ 60916 w 56514"/>
              <a:gd name="T65" fmla="*/ 112797 h 56515"/>
              <a:gd name="T66" fmla="*/ 90482 w 56514"/>
              <a:gd name="T67" fmla="*/ 112797 h 56515"/>
              <a:gd name="T68" fmla="*/ 103905 w 56514"/>
              <a:gd name="T69" fmla="*/ 103737 h 56515"/>
              <a:gd name="T70" fmla="*/ 116963 w 56514"/>
              <a:gd name="T71" fmla="*/ 84397 h 56515"/>
              <a:gd name="T72" fmla="*/ 121753 w 56514"/>
              <a:gd name="T73" fmla="*/ 60733 h 56515"/>
              <a:gd name="T74" fmla="*/ 116963 w 56514"/>
              <a:gd name="T75" fmla="*/ 37093 h 56515"/>
              <a:gd name="T76" fmla="*/ 103905 w 56514"/>
              <a:gd name="T77" fmla="*/ 17789 h 56515"/>
              <a:gd name="T78" fmla="*/ 90234 w 56514"/>
              <a:gd name="T79" fmla="*/ 8578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9460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9462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8720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9463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36650" y="1214439"/>
                <a:ext cx="17375186" cy="9298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16000"/>
                  </a:lnSpc>
                  <a:spcBef>
                    <a:spcPts val="975"/>
                  </a:spcBef>
                  <a:defRPr/>
                </a:pPr>
                <a:r>
                  <a:rPr lang="en-US" sz="3200" b="1" dirty="0">
                    <a:latin typeface="Times New Roman" pitchFamily="18" charset="0"/>
                    <a:cs typeface="Times New Roman" pitchFamily="18" charset="0"/>
                  </a:rPr>
                  <a:t>Exercise:</a:t>
                </a:r>
              </a:p>
              <a:p>
                <a:pPr algn="just">
                  <a:lnSpc>
                    <a:spcPct val="116000"/>
                  </a:lnSpc>
                  <a:spcBef>
                    <a:spcPts val="975"/>
                  </a:spcBef>
                  <a:defRPr/>
                </a:pPr>
                <a:r>
                  <a:rPr lang="en-US" sz="3200" b="1" dirty="0">
                    <a:latin typeface="Times New Roman" pitchFamily="18" charset="0"/>
                    <a:cs typeface="Times New Roman" pitchFamily="18" charset="0"/>
                  </a:rPr>
                  <a:t>3. </a:t>
                </a: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5 assistants to be engaged in a research project that calls for 9 compounds that must be synthesized. In how many ways can the chemist assign thee syntheses to 5 assistants so that each is working on at least one synthesis?</a:t>
                </a:r>
              </a:p>
              <a:p>
                <a:pPr algn="just">
                  <a:lnSpc>
                    <a:spcPct val="116000"/>
                  </a:lnSpc>
                  <a:spcBef>
                    <a:spcPts val="975"/>
                  </a:spcBef>
                  <a:defRPr/>
                </a:pP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3200" dirty="0" err="1">
                    <a:latin typeface="Times New Roman" pitchFamily="18" charset="0"/>
                    <a:cs typeface="Times New Roman" pitchFamily="18" charset="0"/>
                  </a:rPr>
                  <a:t>Ans</a:t>
                </a: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: Here |A|=m=9 |B|=n=5</a:t>
                </a:r>
              </a:p>
              <a:p>
                <a:pPr algn="just">
                  <a:lnSpc>
                    <a:spcPct val="116000"/>
                  </a:lnSpc>
                  <a:spcBef>
                    <a:spcPts val="975"/>
                  </a:spcBef>
                  <a:defRPr/>
                </a:pP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n! S(m, k) = 5! S(9,5)=834120</a:t>
                </a:r>
              </a:p>
              <a:p>
                <a:pPr algn="just">
                  <a:lnSpc>
                    <a:spcPct val="116000"/>
                  </a:lnSpc>
                  <a:spcBef>
                    <a:spcPts val="975"/>
                  </a:spcBef>
                  <a:defRPr/>
                </a:pPr>
                <a:endParaRPr lang="en-US" sz="32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lnSpc>
                    <a:spcPct val="116000"/>
                  </a:lnSpc>
                  <a:spcBef>
                    <a:spcPts val="975"/>
                  </a:spcBef>
                  <a:defRPr/>
                </a:pP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4. There are 7 different colored balls and 4 containers labeled 1,2,3,4.</a:t>
                </a:r>
              </a:p>
              <a:p>
                <a:pPr marL="514350" indent="-514350" algn="just">
                  <a:lnSpc>
                    <a:spcPct val="116000"/>
                  </a:lnSpc>
                  <a:spcBef>
                    <a:spcPts val="975"/>
                  </a:spcBef>
                  <a:buAutoNum type="alphaLcParenR"/>
                  <a:defRPr/>
                </a:pP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Find the number of ways to distribute balls so that no container s empty.</a:t>
                </a:r>
              </a:p>
              <a:p>
                <a:pPr algn="just">
                  <a:lnSpc>
                    <a:spcPct val="116000"/>
                  </a:lnSpc>
                  <a:spcBef>
                    <a:spcPts val="975"/>
                  </a:spcBef>
                  <a:defRPr/>
                </a:pPr>
                <a:r>
                  <a:rPr lang="en-US" sz="3200" b="1" dirty="0" err="1">
                    <a:latin typeface="Times New Roman" pitchFamily="18" charset="0"/>
                    <a:cs typeface="Times New Roman" pitchFamily="18" charset="0"/>
                  </a:rPr>
                  <a:t>Soln</a:t>
                </a:r>
                <a:r>
                  <a:rPr lang="en-US" sz="3200" b="1" dirty="0">
                    <a:latin typeface="Times New Roman" pitchFamily="18" charset="0"/>
                    <a:cs typeface="Times New Roman" pitchFamily="18" charset="0"/>
                  </a:rPr>
                  <a:t>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32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𝟎</m:t>
                        </m:r>
                      </m:sub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𝟒</m:t>
                        </m:r>
                      </m:sup>
                      <m:e>
                        <m:d>
                          <m:d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−</m:t>
                            </m:r>
                            <m:r>
                              <a:rPr lang="en-US" sz="3200" b="1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𝟏</m:t>
                            </m:r>
                          </m:e>
                        </m:d>
                        <m:r>
                          <a:rPr lang="en-US" sz="3200" b="1" i="1" baseline="3000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𝒌</m:t>
                        </m:r>
                      </m:e>
                    </m:nary>
                    <m:r>
                      <a:rPr lang="en-US" sz="3200" b="1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d>
                      <m:d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4−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3200" b="0" i="1" baseline="30000" smtClean="0">
                        <a:latin typeface="Cambria Math" panose="02040503050406030204" pitchFamily="18" charset="0"/>
                      </a:rPr>
                      <m:t>7     </m:t>
                    </m:r>
                  </m:oMath>
                </a14:m>
                <a:endParaRPr lang="en-US" sz="3200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lnSpc>
                    <a:spcPct val="116000"/>
                  </a:lnSpc>
                  <a:spcBef>
                    <a:spcPts val="975"/>
                  </a:spcBef>
                  <a:defRPr/>
                </a:pP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b) In the collection of 7 balls, one of them is blue. In how many ways can we distribute balls so that no container is empty and blue ball is in container 2.</a:t>
                </a:r>
              </a:p>
              <a:p>
                <a:pPr algn="just">
                  <a:lnSpc>
                    <a:spcPct val="116000"/>
                  </a:lnSpc>
                  <a:spcBef>
                    <a:spcPts val="975"/>
                  </a:spcBef>
                  <a:defRPr/>
                </a:pPr>
                <a:r>
                  <a:rPr lang="en-US" sz="3200" b="1" dirty="0" err="1">
                    <a:latin typeface="Times New Roman" pitchFamily="18" charset="0"/>
                    <a:cs typeface="Times New Roman" pitchFamily="18" charset="0"/>
                  </a:rPr>
                  <a:t>Soln</a:t>
                </a:r>
                <a:r>
                  <a:rPr lang="en-US" sz="3200" b="1" dirty="0">
                    <a:latin typeface="Times New Roman" pitchFamily="18" charset="0"/>
                    <a:cs typeface="Times New Roman" pitchFamily="18" charset="0"/>
                  </a:rPr>
                  <a:t>:</a:t>
                </a: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 m=6 n=4 Assuming that container 2 can contain other colored balls along with blue ball.</a:t>
                </a:r>
                <a:endParaRPr lang="en-US" sz="3200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lnSpc>
                    <a:spcPct val="116000"/>
                  </a:lnSpc>
                  <a:spcBef>
                    <a:spcPts val="975"/>
                  </a:spcBef>
                  <a:defRPr/>
                </a:pPr>
                <a:endParaRPr lang="en-US" sz="3200" b="1" baseline="30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650" y="1214439"/>
                <a:ext cx="17375186" cy="9298123"/>
              </a:xfrm>
              <a:prstGeom prst="rect">
                <a:avLst/>
              </a:prstGeom>
              <a:blipFill>
                <a:blip r:embed="rId3"/>
                <a:stretch>
                  <a:fillRect l="-877" t="-524" r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4">
            <a:extLst>
              <a:ext uri="{FF2B5EF4-FFF2-40B4-BE49-F238E27FC236}">
                <a16:creationId xmlns:a16="http://schemas.microsoft.com/office/drawing/2014/main" xmlns="" id="{E8FD9622-F90D-AB2C-47EF-9E6789D79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73489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0916 w 56514"/>
              <a:gd name="T1" fmla="*/ 0 h 56515"/>
              <a:gd name="T2" fmla="*/ 37236 w 56514"/>
              <a:gd name="T3" fmla="*/ 4769 h 56515"/>
              <a:gd name="T4" fmla="*/ 17871 w 56514"/>
              <a:gd name="T5" fmla="*/ 17789 h 56515"/>
              <a:gd name="T6" fmla="*/ 4803 w 56514"/>
              <a:gd name="T7" fmla="*/ 37093 h 56515"/>
              <a:gd name="T8" fmla="*/ 0 w 56514"/>
              <a:gd name="T9" fmla="*/ 60733 h 56515"/>
              <a:gd name="T10" fmla="*/ 4803 w 56514"/>
              <a:gd name="T11" fmla="*/ 84397 h 56515"/>
              <a:gd name="T12" fmla="*/ 17871 w 56514"/>
              <a:gd name="T13" fmla="*/ 103737 h 56515"/>
              <a:gd name="T14" fmla="*/ 37236 w 56514"/>
              <a:gd name="T15" fmla="*/ 116797 h 56515"/>
              <a:gd name="T16" fmla="*/ 60916 w 56514"/>
              <a:gd name="T17" fmla="*/ 121580 h 56515"/>
              <a:gd name="T18" fmla="*/ 84572 w 56514"/>
              <a:gd name="T19" fmla="*/ 116797 h 56515"/>
              <a:gd name="T20" fmla="*/ 90482 w 56514"/>
              <a:gd name="T21" fmla="*/ 112797 h 56515"/>
              <a:gd name="T22" fmla="*/ 60916 w 56514"/>
              <a:gd name="T23" fmla="*/ 112797 h 56515"/>
              <a:gd name="T24" fmla="*/ 40619 w 56514"/>
              <a:gd name="T25" fmla="*/ 108695 h 56515"/>
              <a:gd name="T26" fmla="*/ 24051 w 56514"/>
              <a:gd name="T27" fmla="*/ 97527 h 56515"/>
              <a:gd name="T28" fmla="*/ 12892 w 56514"/>
              <a:gd name="T29" fmla="*/ 80973 h 56515"/>
              <a:gd name="T30" fmla="*/ 8793 w 56514"/>
              <a:gd name="T31" fmla="*/ 60733 h 56515"/>
              <a:gd name="T32" fmla="*/ 12892 w 56514"/>
              <a:gd name="T33" fmla="*/ 40477 h 56515"/>
              <a:gd name="T34" fmla="*/ 24051 w 56514"/>
              <a:gd name="T35" fmla="*/ 23899 h 56515"/>
              <a:gd name="T36" fmla="*/ 40619 w 56514"/>
              <a:gd name="T37" fmla="*/ 12685 h 56515"/>
              <a:gd name="T38" fmla="*/ 60916 w 56514"/>
              <a:gd name="T39" fmla="*/ 8578 h 56515"/>
              <a:gd name="T40" fmla="*/ 90234 w 56514"/>
              <a:gd name="T41" fmla="*/ 8578 h 56515"/>
              <a:gd name="T42" fmla="*/ 84572 w 56514"/>
              <a:gd name="T43" fmla="*/ 4769 h 56515"/>
              <a:gd name="T44" fmla="*/ 60916 w 56514"/>
              <a:gd name="T45" fmla="*/ 0 h 56515"/>
              <a:gd name="T46" fmla="*/ 90234 w 56514"/>
              <a:gd name="T47" fmla="*/ 8578 h 56515"/>
              <a:gd name="T48" fmla="*/ 60916 w 56514"/>
              <a:gd name="T49" fmla="*/ 8578 h 56515"/>
              <a:gd name="T50" fmla="*/ 81230 w 56514"/>
              <a:gd name="T51" fmla="*/ 12685 h 56515"/>
              <a:gd name="T52" fmla="*/ 97803 w 56514"/>
              <a:gd name="T53" fmla="*/ 23899 h 56515"/>
              <a:gd name="T54" fmla="*/ 108986 w 56514"/>
              <a:gd name="T55" fmla="*/ 40477 h 56515"/>
              <a:gd name="T56" fmla="*/ 113074 w 56514"/>
              <a:gd name="T57" fmla="*/ 60733 h 56515"/>
              <a:gd name="T58" fmla="*/ 108986 w 56514"/>
              <a:gd name="T59" fmla="*/ 80973 h 56515"/>
              <a:gd name="T60" fmla="*/ 97803 w 56514"/>
              <a:gd name="T61" fmla="*/ 97527 h 56515"/>
              <a:gd name="T62" fmla="*/ 81230 w 56514"/>
              <a:gd name="T63" fmla="*/ 108695 h 56515"/>
              <a:gd name="T64" fmla="*/ 60916 w 56514"/>
              <a:gd name="T65" fmla="*/ 112797 h 56515"/>
              <a:gd name="T66" fmla="*/ 90482 w 56514"/>
              <a:gd name="T67" fmla="*/ 112797 h 56515"/>
              <a:gd name="T68" fmla="*/ 103905 w 56514"/>
              <a:gd name="T69" fmla="*/ 103737 h 56515"/>
              <a:gd name="T70" fmla="*/ 116963 w 56514"/>
              <a:gd name="T71" fmla="*/ 84397 h 56515"/>
              <a:gd name="T72" fmla="*/ 121753 w 56514"/>
              <a:gd name="T73" fmla="*/ 60733 h 56515"/>
              <a:gd name="T74" fmla="*/ 116963 w 56514"/>
              <a:gd name="T75" fmla="*/ 37093 h 56515"/>
              <a:gd name="T76" fmla="*/ 103905 w 56514"/>
              <a:gd name="T77" fmla="*/ 17789 h 56515"/>
              <a:gd name="T78" fmla="*/ 90234 w 56514"/>
              <a:gd name="T79" fmla="*/ 8578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9460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9462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8720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9463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36650" y="1214439"/>
                <a:ext cx="17375186" cy="8735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16000"/>
                  </a:lnSpc>
                  <a:spcBef>
                    <a:spcPts val="975"/>
                  </a:spcBef>
                  <a:defRPr/>
                </a:pPr>
                <a:r>
                  <a:rPr lang="en-US" sz="3200" b="1" dirty="0">
                    <a:latin typeface="Times New Roman" pitchFamily="18" charset="0"/>
                    <a:cs typeface="Times New Roman" pitchFamily="18" charset="0"/>
                  </a:rPr>
                  <a:t>Exercise:</a:t>
                </a:r>
              </a:p>
              <a:p>
                <a:pPr algn="just">
                  <a:lnSpc>
                    <a:spcPct val="116000"/>
                  </a:lnSpc>
                  <a:spcBef>
                    <a:spcPts val="975"/>
                  </a:spcBef>
                  <a:defRPr/>
                </a:pPr>
                <a:r>
                  <a:rPr lang="en-US" sz="3200" b="1" dirty="0">
                    <a:latin typeface="Times New Roman" pitchFamily="18" charset="0"/>
                    <a:cs typeface="Times New Roman" pitchFamily="18" charset="0"/>
                  </a:rPr>
                  <a:t>4. </a:t>
                </a: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 There are 7 different colored balls and 4 containers labeled 1,2,3,4.</a:t>
                </a:r>
              </a:p>
              <a:p>
                <a:pPr marL="514350" indent="-514350" algn="just">
                  <a:lnSpc>
                    <a:spcPct val="116000"/>
                  </a:lnSpc>
                  <a:spcBef>
                    <a:spcPts val="975"/>
                  </a:spcBef>
                  <a:buAutoNum type="alphaLcParenR"/>
                  <a:defRPr/>
                </a:pP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Find the number of ways to distribute balls so that no container s empty.</a:t>
                </a:r>
              </a:p>
              <a:p>
                <a:pPr algn="just">
                  <a:lnSpc>
                    <a:spcPct val="116000"/>
                  </a:lnSpc>
                  <a:spcBef>
                    <a:spcPts val="975"/>
                  </a:spcBef>
                  <a:defRPr/>
                </a:pPr>
                <a:r>
                  <a:rPr lang="en-US" sz="3200" b="1" dirty="0" err="1">
                    <a:latin typeface="Times New Roman" pitchFamily="18" charset="0"/>
                    <a:cs typeface="Times New Roman" pitchFamily="18" charset="0"/>
                  </a:rPr>
                  <a:t>Soln</a:t>
                </a:r>
                <a:r>
                  <a:rPr lang="en-US" sz="3200" b="1" dirty="0">
                    <a:latin typeface="Times New Roman" pitchFamily="18" charset="0"/>
                    <a:cs typeface="Times New Roman" pitchFamily="18" charset="0"/>
                  </a:rPr>
                  <a:t>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32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𝟎</m:t>
                        </m:r>
                      </m:sub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𝟒</m:t>
                        </m:r>
                      </m:sup>
                      <m:e>
                        <m:d>
                          <m:d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−</m:t>
                            </m:r>
                            <m:r>
                              <a:rPr lang="en-US" sz="3200" b="1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𝟏</m:t>
                            </m:r>
                          </m:e>
                        </m:d>
                        <m:r>
                          <a:rPr lang="en-US" sz="3200" b="1" i="1" baseline="3000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𝒌</m:t>
                        </m:r>
                      </m:e>
                    </m:nary>
                    <m:r>
                      <a:rPr lang="en-US" sz="3200" b="1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d>
                      <m:d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4−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3200" b="0" i="1" baseline="30000" smtClean="0">
                        <a:latin typeface="Cambria Math" panose="02040503050406030204" pitchFamily="18" charset="0"/>
                      </a:rPr>
                      <m:t>7     </m:t>
                    </m:r>
                  </m:oMath>
                </a14:m>
                <a:endParaRPr lang="en-US" sz="3200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lnSpc>
                    <a:spcPct val="116000"/>
                  </a:lnSpc>
                  <a:spcBef>
                    <a:spcPts val="975"/>
                  </a:spcBef>
                  <a:defRPr/>
                </a:pP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b) In the collection of 7 balls, one of them is blue. In how many ways can we distribute balls so that no container is empty and blue ball is in container 2.</a:t>
                </a:r>
              </a:p>
              <a:p>
                <a:pPr algn="just">
                  <a:lnSpc>
                    <a:spcPct val="116000"/>
                  </a:lnSpc>
                  <a:spcBef>
                    <a:spcPts val="975"/>
                  </a:spcBef>
                  <a:defRPr/>
                </a:pPr>
                <a:r>
                  <a:rPr lang="en-US" sz="3200" b="1" dirty="0" err="1">
                    <a:latin typeface="Times New Roman" pitchFamily="18" charset="0"/>
                    <a:cs typeface="Times New Roman" pitchFamily="18" charset="0"/>
                  </a:rPr>
                  <a:t>Soln</a:t>
                </a:r>
                <a:r>
                  <a:rPr lang="en-US" sz="3200" b="1" dirty="0">
                    <a:latin typeface="Times New Roman" pitchFamily="18" charset="0"/>
                    <a:cs typeface="Times New Roman" pitchFamily="18" charset="0"/>
                  </a:rPr>
                  <a:t>:</a:t>
                </a: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 m=6 n=4 Assuming that container 2 can contain other colored balls along with blue ball.</a:t>
                </a:r>
              </a:p>
              <a:p>
                <a:pPr algn="just">
                  <a:lnSpc>
                    <a:spcPct val="116000"/>
                  </a:lnSpc>
                  <a:spcBef>
                    <a:spcPts val="975"/>
                  </a:spcBef>
                  <a:defRPr/>
                </a:pP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c) If we remove labels from containers so that we can no longer distinguish them, how many ways we can distribute 7 different colored balls and 4 identical containers with some containers possibly empty?</a:t>
                </a:r>
              </a:p>
              <a:p>
                <a:pPr algn="just">
                  <a:lnSpc>
                    <a:spcPct val="116000"/>
                  </a:lnSpc>
                  <a:spcBef>
                    <a:spcPts val="975"/>
                  </a:spcBef>
                  <a:defRPr/>
                </a:pPr>
                <a:r>
                  <a:rPr lang="en-US" sz="3200" b="1" dirty="0" err="1">
                    <a:latin typeface="Times New Roman" pitchFamily="18" charset="0"/>
                    <a:cs typeface="Times New Roman" pitchFamily="18" charset="0"/>
                  </a:rPr>
                  <a:t>Soln</a:t>
                </a:r>
                <a:r>
                  <a:rPr lang="en-US" sz="3200" b="1" dirty="0">
                    <a:latin typeface="Times New Roman" pitchFamily="18" charset="0"/>
                    <a:cs typeface="Times New Roman" pitchFamily="18" charset="0"/>
                  </a:rPr>
                  <a:t>:</a:t>
                </a: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 m=7, n=4 </a:t>
                </a:r>
              </a:p>
              <a:p>
                <a:pPr algn="just">
                  <a:lnSpc>
                    <a:spcPct val="116000"/>
                  </a:lnSpc>
                  <a:spcBef>
                    <a:spcPts val="975"/>
                  </a:spcBef>
                  <a:defRPr/>
                </a:pPr>
                <a:r>
                  <a:rPr lang="en-US" sz="3200" b="1" dirty="0">
                    <a:latin typeface="Times New Roman" pitchFamily="18" charset="0"/>
                    <a:cs typeface="Times New Roman" pitchFamily="18" charset="0"/>
                  </a:rPr>
                  <a:t>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32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𝒊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=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𝟒</m:t>
                        </m:r>
                      </m:sup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𝑺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(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𝟕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𝒊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)</m:t>
                        </m:r>
                      </m:e>
                    </m:nary>
                    <m:r>
                      <a:rPr lang="en-US" sz="3200" b="1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𝑺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𝟕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𝟏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+</m:t>
                    </m:r>
                    <m:r>
                      <a:rPr lang="en-US" sz="3200" b="1" i="1">
                        <a:latin typeface="Cambria Math" panose="02040503050406030204" pitchFamily="18" charset="0"/>
                        <a:cs typeface="Times New Roman" pitchFamily="18" charset="0"/>
                      </a:rPr>
                      <m:t>𝑺</m:t>
                    </m:r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𝟕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𝟐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+</m:t>
                    </m:r>
                    <m:r>
                      <a:rPr lang="en-US" sz="3200" b="1" i="1">
                        <a:latin typeface="Cambria Math" panose="02040503050406030204" pitchFamily="18" charset="0"/>
                        <a:cs typeface="Times New Roman" pitchFamily="18" charset="0"/>
                      </a:rPr>
                      <m:t>𝑺</m:t>
                    </m:r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𝟕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𝟑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+</m:t>
                    </m:r>
                    <m:r>
                      <a:rPr lang="en-US" sz="3200" b="1" i="1">
                        <a:latin typeface="Cambria Math" panose="02040503050406030204" pitchFamily="18" charset="0"/>
                        <a:cs typeface="Times New Roman" pitchFamily="18" charset="0"/>
                      </a:rPr>
                      <m:t>𝑺</m:t>
                    </m:r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𝟕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𝟒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+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𝟔𝟑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+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𝟑𝟎𝟗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+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𝟑𝟓𝟎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𝟕𝟐𝟑</m:t>
                    </m:r>
                  </m:oMath>
                </a14:m>
                <a:endParaRPr lang="en-US" sz="3200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lnSpc>
                    <a:spcPct val="116000"/>
                  </a:lnSpc>
                  <a:spcBef>
                    <a:spcPts val="975"/>
                  </a:spcBef>
                  <a:defRPr/>
                </a:pPr>
                <a:r>
                  <a:rPr lang="en-US" sz="3200" b="1" dirty="0">
                    <a:latin typeface="Times New Roman" pitchFamily="18" charset="0"/>
                    <a:cs typeface="Times New Roman" pitchFamily="18" charset="0"/>
                  </a:rPr>
                  <a:t>NOTE: </a:t>
                </a: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HERE S(7,1) gives with 3 containers empty</a:t>
                </a:r>
              </a:p>
              <a:p>
                <a:pPr algn="just">
                  <a:lnSpc>
                    <a:spcPct val="116000"/>
                  </a:lnSpc>
                  <a:spcBef>
                    <a:spcPts val="975"/>
                  </a:spcBef>
                  <a:defRPr/>
                </a:pPr>
                <a:endParaRPr lang="en-US" sz="3200" b="1" baseline="30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650" y="1214439"/>
                <a:ext cx="17375186" cy="8735725"/>
              </a:xfrm>
              <a:prstGeom prst="rect">
                <a:avLst/>
              </a:prstGeom>
              <a:blipFill>
                <a:blip r:embed="rId3"/>
                <a:stretch>
                  <a:fillRect l="-877" t="-558" r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4">
            <a:extLst>
              <a:ext uri="{FF2B5EF4-FFF2-40B4-BE49-F238E27FC236}">
                <a16:creationId xmlns:a16="http://schemas.microsoft.com/office/drawing/2014/main" xmlns="" id="{B1829322-CD0E-1142-0257-29C5BD764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9361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7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3428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3430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3431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2" name="Rectangle 1"/>
          <p:cNvSpPr/>
          <p:nvPr/>
        </p:nvSpPr>
        <p:spPr>
          <a:xfrm>
            <a:off x="439737" y="1260476"/>
            <a:ext cx="19096038" cy="736919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ts val="975"/>
              </a:spcBef>
              <a:defRPr/>
            </a:pP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Defn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If f and g are functions from A-&gt; B, f=g if f(a)=g(a)</a:t>
            </a:r>
            <a:r>
              <a:rPr lang="en-US" sz="3200" dirty="0"/>
              <a:t> ∀a</a:t>
            </a:r>
            <a:r>
              <a:rPr lang="en-US" sz="3200" b="1" spc="-5" dirty="0">
                <a:latin typeface="Symbol"/>
                <a:cs typeface="Symbol"/>
              </a:rPr>
              <a:t> </a:t>
            </a:r>
            <a:r>
              <a:rPr lang="en-US" sz="3200" spc="-20" dirty="0">
                <a:latin typeface="Times New Roman" pitchFamily="18" charset="0"/>
                <a:cs typeface="Times New Roman" pitchFamily="18" charset="0"/>
              </a:rPr>
              <a:t> A.</a:t>
            </a:r>
          </a:p>
          <a:p>
            <a:pPr>
              <a:lnSpc>
                <a:spcPct val="110000"/>
              </a:lnSpc>
              <a:spcBef>
                <a:spcPts val="975"/>
              </a:spcBef>
              <a:defRPr/>
            </a:pPr>
            <a:r>
              <a:rPr lang="en-US" sz="3200" b="1" spc="-20" dirty="0">
                <a:latin typeface="Times New Roman" pitchFamily="18" charset="0"/>
                <a:cs typeface="Times New Roman" pitchFamily="18" charset="0"/>
              </a:rPr>
              <a:t>Ex: </a:t>
            </a:r>
            <a:r>
              <a:rPr lang="en-US" sz="3200" spc="-20" dirty="0"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sz="3200" b="1" spc="-2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spc="-20" dirty="0">
                <a:latin typeface="Times New Roman" pitchFamily="18" charset="0"/>
                <a:cs typeface="Times New Roman" pitchFamily="18" charset="0"/>
              </a:rPr>
              <a:t>f, g: </a:t>
            </a:r>
            <a:r>
              <a:rPr lang="en-US" sz="3200" b="1" spc="-20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3200" spc="-20" dirty="0">
                <a:latin typeface="Times New Roman" pitchFamily="18" charset="0"/>
                <a:cs typeface="Times New Roman" pitchFamily="18" charset="0"/>
              </a:rPr>
              <a:t>→</a:t>
            </a:r>
            <a:r>
              <a:rPr lang="en-US" sz="3200" b="1" spc="-5" dirty="0">
                <a:latin typeface="Symbol"/>
                <a:cs typeface="Symbol"/>
              </a:rPr>
              <a:t> Z </a:t>
            </a:r>
            <a:endParaRPr lang="en-US" sz="3200" spc="-2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10000"/>
              </a:lnSpc>
              <a:spcBef>
                <a:spcPts val="975"/>
              </a:spcBef>
              <a:defRPr/>
            </a:pPr>
            <a:r>
              <a:rPr lang="en-US" sz="3200" spc="-20" dirty="0">
                <a:latin typeface="Times New Roman" pitchFamily="18" charset="0"/>
                <a:cs typeface="Times New Roman" pitchFamily="18" charset="0"/>
              </a:rPr>
              <a:t> f(x)=        x           if x</a:t>
            </a:r>
            <a:r>
              <a:rPr lang="en-US" sz="3200" b="1" spc="-5" dirty="0">
                <a:latin typeface="Symbol"/>
                <a:cs typeface="Symbol"/>
              </a:rPr>
              <a:t> Z</a:t>
            </a:r>
            <a:endParaRPr lang="en-US" sz="3200" spc="-20" dirty="0">
              <a:latin typeface="Times New Roman" pitchFamily="18" charset="0"/>
              <a:cs typeface="Times New Roman" pitchFamily="18" charset="0"/>
            </a:endParaRPr>
          </a:p>
          <a:p>
            <a:pPr marL="114300">
              <a:lnSpc>
                <a:spcPct val="180000"/>
              </a:lnSpc>
              <a:spcBef>
                <a:spcPts val="100"/>
              </a:spcBef>
              <a:defRPr/>
            </a:pPr>
            <a:r>
              <a:rPr lang="en-US" sz="3200" dirty="0"/>
              <a:t>               ⌊x⌋ +1, if x</a:t>
            </a:r>
            <a:r>
              <a:rPr lang="en-US" sz="3200" b="1" spc="-5" dirty="0">
                <a:latin typeface="Symbol"/>
                <a:cs typeface="Symbol"/>
              </a:rPr>
              <a:t>  </a:t>
            </a:r>
            <a:r>
              <a:rPr lang="en-US" sz="3200" b="1" spc="-20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3200" spc="-2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spc="-5" dirty="0">
                <a:latin typeface="Symbol"/>
                <a:cs typeface="Symbol"/>
              </a:rPr>
              <a:t>- Z</a:t>
            </a:r>
            <a:r>
              <a:rPr lang="en-US" sz="3200" dirty="0"/>
              <a:t>            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Ex: </a:t>
            </a:r>
            <a:r>
              <a:rPr lang="en-US" sz="3200" dirty="0"/>
              <a:t>⌊3.8⌋ = 3            ⌊-3.4⌋ = -4      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7.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f(x) = </a:t>
            </a:r>
            <a:r>
              <a:rPr lang="en-US" sz="3200" dirty="0"/>
              <a:t> ⌈x⌉</a:t>
            </a:r>
          </a:p>
          <a:p>
            <a:pPr marL="114300">
              <a:lnSpc>
                <a:spcPct val="180000"/>
              </a:lnSpc>
              <a:spcBef>
                <a:spcPts val="100"/>
              </a:spcBef>
              <a:defRPr/>
            </a:pPr>
            <a:r>
              <a:rPr lang="en-US" sz="3200" dirty="0"/>
              <a:t>g(x) =  ⌈x⌉ ∀</a:t>
            </a:r>
            <a:r>
              <a:rPr lang="en-US" sz="3200" spc="-20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3200" b="1" spc="-5" dirty="0">
                <a:latin typeface="Symbol"/>
                <a:cs typeface="Symbol"/>
              </a:rPr>
              <a:t> </a:t>
            </a:r>
            <a:r>
              <a:rPr lang="en-US" sz="3200" b="1" spc="-20" dirty="0">
                <a:latin typeface="Times New Roman" pitchFamily="18" charset="0"/>
                <a:cs typeface="Times New Roman" pitchFamily="18" charset="0"/>
              </a:rPr>
              <a:t> R</a:t>
            </a:r>
          </a:p>
          <a:p>
            <a:pPr marL="114300">
              <a:lnSpc>
                <a:spcPct val="180000"/>
              </a:lnSpc>
              <a:spcBef>
                <a:spcPts val="100"/>
              </a:spcBef>
              <a:defRPr/>
            </a:pPr>
            <a:r>
              <a:rPr lang="en-US" sz="3200" b="1" spc="-20" dirty="0">
                <a:latin typeface="Times New Roman" pitchFamily="18" charset="0"/>
                <a:cs typeface="Times New Roman" pitchFamily="18" charset="0"/>
              </a:rPr>
              <a:t>Proof:   </a:t>
            </a:r>
            <a:r>
              <a:rPr lang="en-US" sz="3200" spc="-20" dirty="0">
                <a:latin typeface="Times New Roman" pitchFamily="18" charset="0"/>
                <a:cs typeface="Times New Roman" pitchFamily="18" charset="0"/>
              </a:rPr>
              <a:t>If x</a:t>
            </a:r>
            <a:r>
              <a:rPr lang="en-US" sz="3200" b="1" spc="-5" dirty="0">
                <a:latin typeface="Symbol"/>
                <a:cs typeface="Symbol"/>
              </a:rPr>
              <a:t> Z,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f(x)=x=</a:t>
            </a:r>
            <a:r>
              <a:rPr lang="en-US" sz="3200" dirty="0"/>
              <a:t> ⌈x⌉ = g(x) </a:t>
            </a:r>
          </a:p>
          <a:p>
            <a:pPr marL="114300">
              <a:lnSpc>
                <a:spcPct val="180000"/>
              </a:lnSpc>
              <a:spcBef>
                <a:spcPts val="100"/>
              </a:spcBef>
              <a:defRPr/>
            </a:pPr>
            <a:r>
              <a:rPr lang="en-US" sz="3200" dirty="0"/>
              <a:t>For x</a:t>
            </a:r>
            <a:r>
              <a:rPr lang="en-US" sz="3200" b="1" spc="-5" dirty="0">
                <a:latin typeface="Symbol"/>
                <a:cs typeface="Symbol"/>
              </a:rPr>
              <a:t>  </a:t>
            </a:r>
            <a:r>
              <a:rPr lang="en-US" sz="3200" b="1" spc="-20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3200" spc="-2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spc="-5" dirty="0">
                <a:latin typeface="Symbol"/>
                <a:cs typeface="Symbol"/>
              </a:rPr>
              <a:t>- Z</a:t>
            </a:r>
            <a:r>
              <a:rPr lang="en-US" sz="3200" dirty="0"/>
              <a:t> , write x=</a:t>
            </a:r>
            <a:r>
              <a:rPr lang="en-US" sz="3200" dirty="0" err="1"/>
              <a:t>n+r</a:t>
            </a:r>
            <a:r>
              <a:rPr lang="en-US" sz="3200" dirty="0"/>
              <a:t>,  n</a:t>
            </a:r>
            <a:r>
              <a:rPr lang="en-US" sz="3200" b="1" spc="-5" dirty="0">
                <a:latin typeface="Symbol"/>
                <a:cs typeface="Symbol"/>
              </a:rPr>
              <a:t> Z</a:t>
            </a:r>
            <a:r>
              <a:rPr lang="en-US" sz="3200" dirty="0"/>
              <a:t> , 0&lt;r&lt;1 </a:t>
            </a:r>
          </a:p>
          <a:p>
            <a:pPr marL="114300">
              <a:lnSpc>
                <a:spcPct val="180000"/>
              </a:lnSpc>
              <a:spcBef>
                <a:spcPts val="100"/>
              </a:spcBef>
              <a:defRPr/>
            </a:pPr>
            <a:r>
              <a:rPr lang="en-US" sz="3200" dirty="0"/>
              <a:t>Then f(x)= ⌊x⌋ +1=x+1= ⌈x⌉ = g(x). </a:t>
            </a:r>
          </a:p>
          <a:p>
            <a:pPr marL="114300">
              <a:lnSpc>
                <a:spcPct val="180000"/>
              </a:lnSpc>
              <a:spcBef>
                <a:spcPts val="100"/>
              </a:spcBef>
              <a:defRPr/>
            </a:pPr>
            <a:r>
              <a:rPr lang="en-US" sz="3200" dirty="0"/>
              <a:t>∴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f(x)=g(x) </a:t>
            </a:r>
            <a:r>
              <a:rPr lang="en-US" sz="3200" dirty="0"/>
              <a:t>∀x</a:t>
            </a:r>
            <a:r>
              <a:rPr lang="en-US" sz="3200" b="1" spc="-5" dirty="0">
                <a:latin typeface="Symbol"/>
                <a:cs typeface="Symbol"/>
              </a:rPr>
              <a:t> </a:t>
            </a:r>
            <a:r>
              <a:rPr lang="en-US" sz="3200" spc="-20" dirty="0">
                <a:latin typeface="Times New Roman" pitchFamily="18" charset="0"/>
                <a:cs typeface="Times New Roman" pitchFamily="18" charset="0"/>
              </a:rPr>
              <a:t> R.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Left Brace 2"/>
          <p:cNvSpPr/>
          <p:nvPr/>
        </p:nvSpPr>
        <p:spPr>
          <a:xfrm>
            <a:off x="1365250" y="2606675"/>
            <a:ext cx="349250" cy="14478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F7DA1B44-CB58-24A1-2432-4CDC62D8E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71998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1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452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454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455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33800" name="object 7"/>
          <p:cNvSpPr txBox="1">
            <a:spLocks noChangeArrowheads="1"/>
          </p:cNvSpPr>
          <p:nvPr/>
        </p:nvSpPr>
        <p:spPr bwMode="auto">
          <a:xfrm>
            <a:off x="566774" y="1214439"/>
            <a:ext cx="19315076" cy="9478813"/>
          </a:xfrm>
          <a:prstGeom prst="rect">
            <a:avLst/>
          </a:prstGeom>
          <a:noFill/>
          <a:ln>
            <a:noFill/>
          </a:ln>
        </p:spPr>
        <p:txBody>
          <a:bodyPr wrap="square" lIns="0" tIns="1270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just">
              <a:lnSpc>
                <a:spcPct val="116000"/>
              </a:lnSpc>
              <a:spcBef>
                <a:spcPts val="975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Composition of function</a:t>
            </a:r>
          </a:p>
          <a:p>
            <a:pPr>
              <a:spcBef>
                <a:spcPts val="1163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Two functions f: A→B and g: B→C can be composed to give a composition g o f. This is a function from A to C defined by (gof)(x) = g(f(x)) </a:t>
            </a:r>
          </a:p>
          <a:p>
            <a:pPr>
              <a:spcBef>
                <a:spcPts val="1163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Example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Let f(x) = x + 2 and g(x) = 2x, find ( f o g)(x) and ( g o f)(x)</a:t>
            </a:r>
          </a:p>
          <a:p>
            <a:pPr>
              <a:spcBef>
                <a:spcPts val="1163"/>
              </a:spcBef>
              <a:defRPr/>
            </a:pPr>
            <a:r>
              <a:rPr lang="pt-BR" sz="3200" dirty="0">
                <a:latin typeface="Times New Roman" pitchFamily="18" charset="0"/>
                <a:cs typeface="Times New Roman" pitchFamily="18" charset="0"/>
              </a:rPr>
              <a:t>(f o g)(x) = f (g(x)) = f(2x) = 2x+2 ,(g o f)(x) = g (f(x)) = g(x+2) = 2(x+2)=2x+4</a:t>
            </a:r>
          </a:p>
          <a:p>
            <a:pPr>
              <a:spcBef>
                <a:spcPts val="1163"/>
              </a:spcBef>
              <a:defRPr/>
            </a:pPr>
            <a:r>
              <a:rPr lang="pt-BR" sz="3200" dirty="0">
                <a:latin typeface="Times New Roman" pitchFamily="18" charset="0"/>
                <a:cs typeface="Times New Roman" pitchFamily="18" charset="0"/>
              </a:rPr>
              <a:t> Hence, (f o g)(x) ≠ (g o f)(x)</a:t>
            </a:r>
          </a:p>
          <a:p>
            <a:pPr>
              <a:spcBef>
                <a:spcPts val="1163"/>
              </a:spcBef>
              <a:defRPr/>
            </a:pPr>
            <a:endParaRPr lang="en-US" sz="3200" b="1" u="sng" dirty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1163"/>
              </a:spcBef>
              <a:defRPr/>
            </a:pPr>
            <a:endParaRPr lang="en-US" sz="3200" b="1" u="sng" dirty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1163"/>
              </a:spcBef>
              <a:defRPr/>
            </a:pPr>
            <a:endParaRPr lang="en-US" sz="3200" b="1" u="sng" dirty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1163"/>
              </a:spcBef>
              <a:defRPr/>
            </a:pPr>
            <a:endParaRPr lang="en-US" sz="3200" b="1" u="sng" dirty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1163"/>
              </a:spcBef>
              <a:defRPr/>
            </a:pPr>
            <a:endParaRPr lang="en-US" sz="3200" b="1" u="sng" dirty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1163"/>
              </a:spcBef>
              <a:defRPr/>
            </a:pPr>
            <a:r>
              <a:rPr lang="en-US" sz="3200" b="1" u="sng" dirty="0">
                <a:latin typeface="Times New Roman" pitchFamily="18" charset="0"/>
                <a:cs typeface="Times New Roman" pitchFamily="18" charset="0"/>
              </a:rPr>
              <a:t>Some Facts about Composition </a:t>
            </a:r>
          </a:p>
          <a:p>
            <a:pPr marL="469900" indent="-457200">
              <a:spcBef>
                <a:spcPts val="1163"/>
              </a:spcBef>
              <a:buFont typeface="Arial" pitchFamily="34" charset="0"/>
              <a:buChar char="•"/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If f and g are one-to-one then the function (g o f) is also one-to-one. </a:t>
            </a:r>
          </a:p>
          <a:p>
            <a:pPr marL="469900" indent="-457200">
              <a:spcBef>
                <a:spcPts val="1163"/>
              </a:spcBef>
              <a:buFont typeface="Arial" pitchFamily="34" charset="0"/>
              <a:buChar char="•"/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If f and g are onto then the function (g o f) is also onto. </a:t>
            </a:r>
          </a:p>
          <a:p>
            <a:pPr marL="469900" indent="-457200">
              <a:spcBef>
                <a:spcPts val="1163"/>
              </a:spcBef>
              <a:buFont typeface="Arial" pitchFamily="34" charset="0"/>
              <a:buChar char="•"/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Composition always holds associative property but does not hold commutative property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3801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6774" y="5349875"/>
            <a:ext cx="18440400" cy="3351212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3" name="AutoShape 4" descr="Composition of functions - DISCRETE MATHEMATICS LECTUR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8250" y="2454275"/>
            <a:ext cx="5410200" cy="2358251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848806FE-EB60-72DE-E56E-6AA7BB562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object 5"/>
          <p:cNvSpPr>
            <a:spLocks/>
          </p:cNvSpPr>
          <p:nvPr/>
        </p:nvSpPr>
        <p:spPr bwMode="auto">
          <a:xfrm>
            <a:off x="2970213" y="722313"/>
            <a:ext cx="74612" cy="57150"/>
          </a:xfrm>
          <a:custGeom>
            <a:avLst/>
            <a:gdLst>
              <a:gd name="T0" fmla="*/ 245795238 w 56514"/>
              <a:gd name="T1" fmla="*/ 0 h 56515"/>
              <a:gd name="T2" fmla="*/ 150254486 w 56514"/>
              <a:gd name="T3" fmla="*/ 4932 h 56515"/>
              <a:gd name="T4" fmla="*/ 72112227 w 56514"/>
              <a:gd name="T5" fmla="*/ 18395 h 56515"/>
              <a:gd name="T6" fmla="*/ 19378255 w 56514"/>
              <a:gd name="T7" fmla="*/ 38357 h 56515"/>
              <a:gd name="T8" fmla="*/ 0 w 56514"/>
              <a:gd name="T9" fmla="*/ 62803 h 56515"/>
              <a:gd name="T10" fmla="*/ 19378255 w 56514"/>
              <a:gd name="T11" fmla="*/ 87274 h 56515"/>
              <a:gd name="T12" fmla="*/ 72112227 w 56514"/>
              <a:gd name="T13" fmla="*/ 107274 h 56515"/>
              <a:gd name="T14" fmla="*/ 150254486 w 56514"/>
              <a:gd name="T15" fmla="*/ 120778 h 56515"/>
              <a:gd name="T16" fmla="*/ 245795238 w 56514"/>
              <a:gd name="T17" fmla="*/ 125724 h 56515"/>
              <a:gd name="T18" fmla="*/ 341235529 w 56514"/>
              <a:gd name="T19" fmla="*/ 120778 h 56515"/>
              <a:gd name="T20" fmla="*/ 365090443 w 56514"/>
              <a:gd name="T21" fmla="*/ 116642 h 56515"/>
              <a:gd name="T22" fmla="*/ 245795238 w 56514"/>
              <a:gd name="T23" fmla="*/ 116642 h 56515"/>
              <a:gd name="T24" fmla="*/ 163903044 w 56514"/>
              <a:gd name="T25" fmla="*/ 112400 h 56515"/>
              <a:gd name="T26" fmla="*/ 97042722 w 56514"/>
              <a:gd name="T27" fmla="*/ 100852 h 56515"/>
              <a:gd name="T28" fmla="*/ 52023859 w 56514"/>
              <a:gd name="T29" fmla="*/ 83733 h 56515"/>
              <a:gd name="T30" fmla="*/ 35473670 w 56514"/>
              <a:gd name="T31" fmla="*/ 62803 h 56515"/>
              <a:gd name="T32" fmla="*/ 52023859 w 56514"/>
              <a:gd name="T33" fmla="*/ 41857 h 56515"/>
              <a:gd name="T34" fmla="*/ 97042722 w 56514"/>
              <a:gd name="T35" fmla="*/ 24715 h 56515"/>
              <a:gd name="T36" fmla="*/ 163903044 w 56514"/>
              <a:gd name="T37" fmla="*/ 13118 h 56515"/>
              <a:gd name="T38" fmla="*/ 245795238 w 56514"/>
              <a:gd name="T39" fmla="*/ 8870 h 56515"/>
              <a:gd name="T40" fmla="*/ 364070822 w 56514"/>
              <a:gd name="T41" fmla="*/ 8870 h 56515"/>
              <a:gd name="T42" fmla="*/ 341235529 w 56514"/>
              <a:gd name="T43" fmla="*/ 4932 h 56515"/>
              <a:gd name="T44" fmla="*/ 245795238 w 56514"/>
              <a:gd name="T45" fmla="*/ 0 h 56515"/>
              <a:gd name="T46" fmla="*/ 364070822 w 56514"/>
              <a:gd name="T47" fmla="*/ 8870 h 56515"/>
              <a:gd name="T48" fmla="*/ 245795238 w 56514"/>
              <a:gd name="T49" fmla="*/ 8870 h 56515"/>
              <a:gd name="T50" fmla="*/ 327755286 w 56514"/>
              <a:gd name="T51" fmla="*/ 13118 h 56515"/>
              <a:gd name="T52" fmla="*/ 394631302 w 56514"/>
              <a:gd name="T53" fmla="*/ 24715 h 56515"/>
              <a:gd name="T54" fmla="*/ 439737732 w 56514"/>
              <a:gd name="T55" fmla="*/ 41857 h 56515"/>
              <a:gd name="T56" fmla="*/ 456234314 w 56514"/>
              <a:gd name="T57" fmla="*/ 62803 h 56515"/>
              <a:gd name="T58" fmla="*/ 439737732 w 56514"/>
              <a:gd name="T59" fmla="*/ 83733 h 56515"/>
              <a:gd name="T60" fmla="*/ 394631302 w 56514"/>
              <a:gd name="T61" fmla="*/ 100852 h 56515"/>
              <a:gd name="T62" fmla="*/ 327755286 w 56514"/>
              <a:gd name="T63" fmla="*/ 112400 h 56515"/>
              <a:gd name="T64" fmla="*/ 245795238 w 56514"/>
              <a:gd name="T65" fmla="*/ 116642 h 56515"/>
              <a:gd name="T66" fmla="*/ 365090443 w 56514"/>
              <a:gd name="T67" fmla="*/ 116642 h 56515"/>
              <a:gd name="T68" fmla="*/ 419250653 w 56514"/>
              <a:gd name="T69" fmla="*/ 107274 h 56515"/>
              <a:gd name="T70" fmla="*/ 471931622 w 56514"/>
              <a:gd name="T71" fmla="*/ 87274 h 56515"/>
              <a:gd name="T72" fmla="*/ 491266152 w 56514"/>
              <a:gd name="T73" fmla="*/ 62803 h 56515"/>
              <a:gd name="T74" fmla="*/ 471931622 w 56514"/>
              <a:gd name="T75" fmla="*/ 38357 h 56515"/>
              <a:gd name="T76" fmla="*/ 419250653 w 56514"/>
              <a:gd name="T77" fmla="*/ 18395 h 56515"/>
              <a:gd name="T78" fmla="*/ 364070822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3556" name="object 6"/>
          <p:cNvSpPr>
            <a:spLocks/>
          </p:cNvSpPr>
          <p:nvPr/>
        </p:nvSpPr>
        <p:spPr bwMode="auto">
          <a:xfrm>
            <a:off x="2982913" y="735013"/>
            <a:ext cx="46037" cy="31750"/>
          </a:xfrm>
          <a:custGeom>
            <a:avLst/>
            <a:gdLst>
              <a:gd name="T0" fmla="*/ 2147483646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2147483646 w 25400"/>
              <a:gd name="T7" fmla="*/ 31423 h 31750"/>
              <a:gd name="T8" fmla="*/ 2147483646 w 25400"/>
              <a:gd name="T9" fmla="*/ 18292 h 31750"/>
              <a:gd name="T10" fmla="*/ 2147483646 w 25400"/>
              <a:gd name="T11" fmla="*/ 18292 h 31750"/>
              <a:gd name="T12" fmla="*/ 2147483646 w 25400"/>
              <a:gd name="T13" fmla="*/ 17570 h 31750"/>
              <a:gd name="T14" fmla="*/ 2147483646 w 25400"/>
              <a:gd name="T15" fmla="*/ 14669 h 31750"/>
              <a:gd name="T16" fmla="*/ 2147483646 w 25400"/>
              <a:gd name="T17" fmla="*/ 13277 h 31750"/>
              <a:gd name="T18" fmla="*/ 2147483646 w 25400"/>
              <a:gd name="T19" fmla="*/ 13277 h 31750"/>
              <a:gd name="T20" fmla="*/ 2147483646 w 25400"/>
              <a:gd name="T21" fmla="*/ 5329 h 31750"/>
              <a:gd name="T22" fmla="*/ 2147483646 w 25400"/>
              <a:gd name="T23" fmla="*/ 5329 h 31750"/>
              <a:gd name="T24" fmla="*/ 2147483646 w 25400"/>
              <a:gd name="T25" fmla="*/ 3863 h 31750"/>
              <a:gd name="T26" fmla="*/ 2147483646 w 25400"/>
              <a:gd name="T27" fmla="*/ 848 h 31750"/>
              <a:gd name="T28" fmla="*/ 2147483646 w 25400"/>
              <a:gd name="T29" fmla="*/ 0 h 31750"/>
              <a:gd name="T30" fmla="*/ 2147483646 w 25400"/>
              <a:gd name="T31" fmla="*/ 18292 h 31750"/>
              <a:gd name="T32" fmla="*/ 2147483646 w 25400"/>
              <a:gd name="T33" fmla="*/ 18292 h 31750"/>
              <a:gd name="T34" fmla="*/ 2147483646 w 25400"/>
              <a:gd name="T35" fmla="*/ 18680 h 31750"/>
              <a:gd name="T36" fmla="*/ 2147483646 w 25400"/>
              <a:gd name="T37" fmla="*/ 19999 h 31750"/>
              <a:gd name="T38" fmla="*/ 2147483646 w 25400"/>
              <a:gd name="T39" fmla="*/ 24596 h 31750"/>
              <a:gd name="T40" fmla="*/ 2147483646 w 25400"/>
              <a:gd name="T41" fmla="*/ 31423 h 31750"/>
              <a:gd name="T42" fmla="*/ 2147483646 w 25400"/>
              <a:gd name="T43" fmla="*/ 31423 h 31750"/>
              <a:gd name="T44" fmla="*/ 2147483646 w 25400"/>
              <a:gd name="T45" fmla="*/ 25318 h 31750"/>
              <a:gd name="T46" fmla="*/ 2147483646 w 25400"/>
              <a:gd name="T47" fmla="*/ 20229 h 31750"/>
              <a:gd name="T48" fmla="*/ 2147483646 w 25400"/>
              <a:gd name="T49" fmla="*/ 18292 h 31750"/>
              <a:gd name="T50" fmla="*/ 2147483646 w 25400"/>
              <a:gd name="T51" fmla="*/ 5329 h 31750"/>
              <a:gd name="T52" fmla="*/ 2147483646 w 25400"/>
              <a:gd name="T53" fmla="*/ 5329 h 31750"/>
              <a:gd name="T54" fmla="*/ 2147483646 w 25400"/>
              <a:gd name="T55" fmla="*/ 5444 h 31750"/>
              <a:gd name="T56" fmla="*/ 2147483646 w 25400"/>
              <a:gd name="T57" fmla="*/ 6638 h 31750"/>
              <a:gd name="T58" fmla="*/ 2147483646 w 25400"/>
              <a:gd name="T59" fmla="*/ 9224 h 31750"/>
              <a:gd name="T60" fmla="*/ 2147483646 w 25400"/>
              <a:gd name="T61" fmla="*/ 11580 h 31750"/>
              <a:gd name="T62" fmla="*/ 2147483646 w 25400"/>
              <a:gd name="T63" fmla="*/ 12889 h 31750"/>
              <a:gd name="T64" fmla="*/ 2147483646 w 25400"/>
              <a:gd name="T65" fmla="*/ 13277 h 31750"/>
              <a:gd name="T66" fmla="*/ 2147483646 w 25400"/>
              <a:gd name="T67" fmla="*/ 13277 h 31750"/>
              <a:gd name="T68" fmla="*/ 2147483646 w 25400"/>
              <a:gd name="T69" fmla="*/ 8837 h 31750"/>
              <a:gd name="T70" fmla="*/ 2147483646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3558" name="Title 10"/>
          <p:cNvSpPr txBox="1">
            <a:spLocks/>
          </p:cNvSpPr>
          <p:nvPr/>
        </p:nvSpPr>
        <p:spPr bwMode="auto">
          <a:xfrm>
            <a:off x="14700250" y="407988"/>
            <a:ext cx="48228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23559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7439" name="Picture 3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23963" y="1809750"/>
            <a:ext cx="7202487" cy="472440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23561" name="TextBox 10"/>
          <p:cNvSpPr txBox="1">
            <a:spLocks noChangeArrowheads="1"/>
          </p:cNvSpPr>
          <p:nvPr/>
        </p:nvSpPr>
        <p:spPr bwMode="auto">
          <a:xfrm rot="10800000" flipV="1">
            <a:off x="9594850" y="2014538"/>
            <a:ext cx="8878888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The "indegree" of a ЄA is the number of elements b Є A such that b R a. The "outdegree" of a Є A is the number of elements b Є A such that a R b</a:t>
            </a:r>
            <a:endParaRPr lang="en-IN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object 8"/>
          <p:cNvGraphicFramePr>
            <a:graphicFrameLocks noGrp="1"/>
          </p:cNvGraphicFramePr>
          <p:nvPr/>
        </p:nvGraphicFramePr>
        <p:xfrm>
          <a:off x="9518650" y="4283075"/>
          <a:ext cx="9067800" cy="533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179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624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8737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062757">
                <a:tc>
                  <a:txBody>
                    <a:bodyPr/>
                    <a:lstStyle/>
                    <a:p>
                      <a:pPr marL="67945" algn="ctr">
                        <a:lnSpc>
                          <a:spcPts val="1355"/>
                        </a:lnSpc>
                      </a:pPr>
                      <a:endParaRPr lang="en-US" sz="3200" b="0" spc="-5" dirty="0">
                        <a:latin typeface="Times New Roman"/>
                        <a:cs typeface="Times New Roman"/>
                      </a:endParaRPr>
                    </a:p>
                    <a:p>
                      <a:pPr marL="67945" algn="ctr">
                        <a:lnSpc>
                          <a:spcPts val="1355"/>
                        </a:lnSpc>
                      </a:pPr>
                      <a:r>
                        <a:rPr sz="3200" b="0" spc="-5" dirty="0">
                          <a:latin typeface="Times New Roman"/>
                          <a:cs typeface="Times New Roman"/>
                        </a:rPr>
                        <a:t>Elements</a:t>
                      </a:r>
                      <a:endParaRPr sz="3200" b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algn="ctr">
                        <a:lnSpc>
                          <a:spcPts val="1355"/>
                        </a:lnSpc>
                      </a:pPr>
                      <a:endParaRPr lang="en-US" sz="3200" b="0" spc="-5" dirty="0">
                        <a:latin typeface="Times New Roman"/>
                        <a:cs typeface="Times New Roman"/>
                      </a:endParaRPr>
                    </a:p>
                    <a:p>
                      <a:pPr marL="67945" algn="ctr">
                        <a:lnSpc>
                          <a:spcPts val="1355"/>
                        </a:lnSpc>
                      </a:pPr>
                      <a:r>
                        <a:rPr sz="3200" b="0" spc="-5" dirty="0">
                          <a:latin typeface="Times New Roman"/>
                          <a:cs typeface="Times New Roman"/>
                        </a:rPr>
                        <a:t>Indegree</a:t>
                      </a:r>
                      <a:endParaRPr sz="3200" b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ts val="1355"/>
                        </a:lnSpc>
                      </a:pPr>
                      <a:endParaRPr lang="en-US" sz="3200" b="0" spc="-5" dirty="0">
                        <a:latin typeface="Times New Roman"/>
                        <a:cs typeface="Times New Roman"/>
                      </a:endParaRPr>
                    </a:p>
                    <a:p>
                      <a:pPr marL="68580" algn="ctr">
                        <a:lnSpc>
                          <a:spcPts val="1355"/>
                        </a:lnSpc>
                      </a:pPr>
                      <a:r>
                        <a:rPr sz="3200" b="0" spc="-5" dirty="0">
                          <a:latin typeface="Times New Roman"/>
                          <a:cs typeface="Times New Roman"/>
                        </a:rPr>
                        <a:t>Outdegree</a:t>
                      </a:r>
                      <a:endParaRPr sz="3200" b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67607">
                <a:tc>
                  <a:txBody>
                    <a:bodyPr/>
                    <a:lstStyle/>
                    <a:p>
                      <a:pPr marL="67945" algn="ctr">
                        <a:lnSpc>
                          <a:spcPts val="1370"/>
                        </a:lnSpc>
                      </a:pPr>
                      <a:endParaRPr lang="en-US" sz="32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67945" algn="ctr">
                        <a:lnSpc>
                          <a:spcPts val="1370"/>
                        </a:lnSpc>
                      </a:pPr>
                      <a:r>
                        <a:rPr sz="3200" b="0" dirty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algn="ctr">
                        <a:lnSpc>
                          <a:spcPts val="1370"/>
                        </a:lnSpc>
                      </a:pPr>
                      <a:endParaRPr lang="en-US" sz="32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67945" algn="ctr">
                        <a:lnSpc>
                          <a:spcPts val="1370"/>
                        </a:lnSpc>
                      </a:pPr>
                      <a:r>
                        <a:rPr sz="3200" b="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ts val="1370"/>
                        </a:lnSpc>
                      </a:pPr>
                      <a:endParaRPr lang="en-US" sz="32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68580" algn="ctr">
                        <a:lnSpc>
                          <a:spcPts val="1370"/>
                        </a:lnSpc>
                      </a:pPr>
                      <a:r>
                        <a:rPr sz="3200" b="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67607">
                <a:tc>
                  <a:txBody>
                    <a:bodyPr/>
                    <a:lstStyle/>
                    <a:p>
                      <a:pPr marL="67945" algn="ctr">
                        <a:lnSpc>
                          <a:spcPts val="1355"/>
                        </a:lnSpc>
                      </a:pPr>
                      <a:endParaRPr lang="en-US" sz="32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67945" algn="ctr">
                        <a:lnSpc>
                          <a:spcPts val="1355"/>
                        </a:lnSpc>
                      </a:pPr>
                      <a:r>
                        <a:rPr sz="3200" b="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algn="ctr">
                        <a:lnSpc>
                          <a:spcPts val="1355"/>
                        </a:lnSpc>
                      </a:pPr>
                      <a:endParaRPr lang="en-US" sz="32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67945" algn="ctr">
                        <a:lnSpc>
                          <a:spcPts val="1355"/>
                        </a:lnSpc>
                      </a:pPr>
                      <a:r>
                        <a:rPr sz="3200" b="0" dirty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ts val="1355"/>
                        </a:lnSpc>
                      </a:pPr>
                      <a:endParaRPr lang="en-US" sz="32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68580" algn="ctr">
                        <a:lnSpc>
                          <a:spcPts val="1355"/>
                        </a:lnSpc>
                      </a:pPr>
                      <a:r>
                        <a:rPr sz="3200" b="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68422">
                <a:tc>
                  <a:txBody>
                    <a:bodyPr/>
                    <a:lstStyle/>
                    <a:p>
                      <a:pPr marL="67945" algn="ctr">
                        <a:lnSpc>
                          <a:spcPts val="1360"/>
                        </a:lnSpc>
                      </a:pPr>
                      <a:endParaRPr lang="en-US" sz="32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67945" algn="ctr">
                        <a:lnSpc>
                          <a:spcPts val="1360"/>
                        </a:lnSpc>
                      </a:pPr>
                      <a:r>
                        <a:rPr sz="3200" b="0" dirty="0"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algn="ctr">
                        <a:lnSpc>
                          <a:spcPts val="1360"/>
                        </a:lnSpc>
                      </a:pPr>
                      <a:endParaRPr lang="en-US" sz="32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67945" algn="ctr">
                        <a:lnSpc>
                          <a:spcPts val="1360"/>
                        </a:lnSpc>
                      </a:pPr>
                      <a:r>
                        <a:rPr sz="3200" b="0" dirty="0"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ts val="1360"/>
                        </a:lnSpc>
                      </a:pPr>
                      <a:endParaRPr lang="en-US" sz="32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68580" algn="ctr">
                        <a:lnSpc>
                          <a:spcPts val="1360"/>
                        </a:lnSpc>
                      </a:pPr>
                      <a:r>
                        <a:rPr sz="3200" b="0" dirty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067607">
                <a:tc>
                  <a:txBody>
                    <a:bodyPr/>
                    <a:lstStyle/>
                    <a:p>
                      <a:pPr marL="67945" algn="ctr">
                        <a:lnSpc>
                          <a:spcPts val="1355"/>
                        </a:lnSpc>
                      </a:pPr>
                      <a:endParaRPr lang="en-US" sz="32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67945" algn="ctr">
                        <a:lnSpc>
                          <a:spcPts val="1355"/>
                        </a:lnSpc>
                      </a:pPr>
                      <a:r>
                        <a:rPr sz="3200" b="0" dirty="0"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algn="ctr">
                        <a:lnSpc>
                          <a:spcPts val="1355"/>
                        </a:lnSpc>
                      </a:pPr>
                      <a:endParaRPr lang="en-US" sz="32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67945" algn="ctr">
                        <a:lnSpc>
                          <a:spcPts val="1355"/>
                        </a:lnSpc>
                      </a:pPr>
                      <a:r>
                        <a:rPr sz="3200" b="0" dirty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ts val="1355"/>
                        </a:lnSpc>
                      </a:pPr>
                      <a:endParaRPr lang="en-US" sz="32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68580" algn="ctr">
                        <a:lnSpc>
                          <a:spcPts val="1355"/>
                        </a:lnSpc>
                      </a:pPr>
                      <a:r>
                        <a:rPr sz="3200" b="0" dirty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/>
          <p:nvPr/>
        </p:nvCxnSpPr>
        <p:spPr>
          <a:xfrm flipH="1">
            <a:off x="4641850" y="5759450"/>
            <a:ext cx="1752600" cy="76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A98D1525-E492-EAA0-DFC2-2030550EF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9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6500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6502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6503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106504" name="Rectangle 1"/>
          <p:cNvSpPr>
            <a:spLocks noChangeArrowheads="1"/>
          </p:cNvSpPr>
          <p:nvPr/>
        </p:nvSpPr>
        <p:spPr bwMode="auto">
          <a:xfrm>
            <a:off x="1008063" y="1192213"/>
            <a:ext cx="18527712" cy="11351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ts val="100"/>
              </a:spcBef>
            </a:pP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>
              <a:spcBef>
                <a:spcPts val="100"/>
              </a:spcBef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1.let A = {a, b, c, d} and B = {e, f, g, h} and f: A → B be a function defined by</a:t>
            </a:r>
          </a:p>
          <a:p>
            <a:pPr>
              <a:spcBef>
                <a:spcPts val="1138"/>
              </a:spcBef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(a) =e, f (b) = e, f (c) = h, f (d) = g</a:t>
            </a:r>
          </a:p>
          <a:p>
            <a:pPr>
              <a:spcBef>
                <a:spcPts val="13"/>
              </a:spcBef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Then, as a relation from A to B, f = {(a, e), (b, e), (c, h), (d, g)}  here domain(f)=A</a:t>
            </a:r>
          </a:p>
          <a:p>
            <a:pPr>
              <a:spcBef>
                <a:spcPts val="13"/>
              </a:spcBef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 of f=f(A)={e, h ,g}</a:t>
            </a:r>
          </a:p>
          <a:p>
            <a:pPr>
              <a:spcBef>
                <a:spcPts val="13"/>
              </a:spcBef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	a relation from B to A, given by</a:t>
            </a:r>
          </a:p>
          <a:p>
            <a:pPr>
              <a:spcBef>
                <a:spcPts val="100"/>
              </a:spcBef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en-US" sz="3200" baseline="3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 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{(e, a), (e, b), (h, c), (g, d)}       </a:t>
            </a:r>
          </a:p>
          <a:p>
            <a:pPr>
              <a:spcBef>
                <a:spcPts val="1150"/>
              </a:spcBef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Now, Dom (f </a:t>
            </a:r>
            <a:r>
              <a:rPr lang="en-US" altLang="en-US" sz="3200" baseline="3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{e, h, g} = Ran(f) and</a:t>
            </a:r>
          </a:p>
          <a:p>
            <a:pPr>
              <a:lnSpc>
                <a:spcPct val="179000"/>
              </a:lnSpc>
              <a:spcBef>
                <a:spcPts val="13"/>
              </a:spcBef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 (f </a:t>
            </a:r>
            <a:r>
              <a:rPr lang="en-US" altLang="en-US" sz="3200" baseline="3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{a, b, c, d} = A = Dom (f)  Also, (f </a:t>
            </a:r>
            <a:r>
              <a:rPr lang="en-US" altLang="en-US" sz="3200" baseline="3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en-US" sz="3200" baseline="3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 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f</a:t>
            </a:r>
          </a:p>
          <a:p>
            <a:pPr>
              <a:lnSpc>
                <a:spcPct val="110000"/>
              </a:lnSpc>
              <a:spcBef>
                <a:spcPts val="1013"/>
              </a:spcBef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Although f </a:t>
            </a:r>
            <a:r>
              <a:rPr lang="en-US" altLang="en-US" sz="3200" baseline="3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 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relation from B to A, it is not function from B to A, because e is related  to two elements ‘a’ and ‘b’ under f </a:t>
            </a:r>
            <a:r>
              <a:rPr lang="en-US" altLang="en-US" sz="3200" baseline="3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79000"/>
              </a:lnSpc>
              <a:spcBef>
                <a:spcPts val="13"/>
              </a:spcBef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Let A = {1,2,3,4} and B = {5,6,7,8} and the function f: A → B defined by  f (1) = 6, f(2) =8, f(3) = 5, f(4) = 7 Then, f = {(1, 6), (2, 8), (3, 5), (4, 7)}</a:t>
            </a:r>
          </a:p>
          <a:p>
            <a:pPr>
              <a:spcBef>
                <a:spcPts val="13"/>
              </a:spcBef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3200" dirty="0">
                <a:latin typeface="Symbol" panose="05050102010706020507" pitchFamily="18" charset="2"/>
              </a:rPr>
              <a:t>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 </a:t>
            </a:r>
            <a:r>
              <a:rPr lang="en-US" altLang="en-US" sz="3200" baseline="3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 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{(6 , 1), (8 , 2), (3 , 5), (7 , 4)}</a:t>
            </a:r>
          </a:p>
          <a:p>
            <a:pPr>
              <a:spcBef>
                <a:spcPts val="163"/>
              </a:spcBef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case, f </a:t>
            </a:r>
            <a:r>
              <a:rPr lang="en-US" altLang="en-US" sz="3200" baseline="3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 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not only a relation from B to A but a function as well.</a:t>
            </a:r>
          </a:p>
          <a:p>
            <a:pPr>
              <a:lnSpc>
                <a:spcPct val="179000"/>
              </a:lnSpc>
              <a:spcBef>
                <a:spcPts val="13"/>
              </a:spcBef>
            </a:pPr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79000"/>
              </a:lnSpc>
              <a:spcBef>
                <a:spcPts val="13"/>
              </a:spcBef>
            </a:pPr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2C8025A4-F1A0-E225-5254-CECD8B8BC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9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6500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6502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6503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106504" name="Rectangle 1"/>
          <p:cNvSpPr>
            <a:spLocks noChangeArrowheads="1"/>
          </p:cNvSpPr>
          <p:nvPr/>
        </p:nvSpPr>
        <p:spPr bwMode="auto">
          <a:xfrm>
            <a:off x="1008063" y="1192213"/>
            <a:ext cx="18527712" cy="8555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ts val="100"/>
              </a:spcBef>
            </a:pP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>
              <a:spcBef>
                <a:spcPts val="100"/>
              </a:spcBef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3.let A = {1,2,3,4} and B = {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a,b,c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C ={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w,x,y,z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and f: A → B , g: B →C be  functions given by</a:t>
            </a:r>
          </a:p>
          <a:p>
            <a:pPr>
              <a:spcBef>
                <a:spcPts val="13"/>
              </a:spcBef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 = {(1,a), (2,a), (3,b), (4,c)} g</a:t>
            </a:r>
            <a:r>
              <a:rPr lang="en-US" altLang="en-US" sz="3200" baseline="3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{(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a,x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(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b,y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(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c,z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)}       Find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spcBef>
                <a:spcPts val="13"/>
              </a:spcBef>
            </a:pPr>
            <a:r>
              <a:rPr lang="en-US" alt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Soln</a:t>
            </a: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WKT</a:t>
            </a: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gof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(x)=g(f(x))</a:t>
            </a:r>
          </a:p>
          <a:p>
            <a:pPr>
              <a:spcBef>
                <a:spcPts val="13"/>
              </a:spcBef>
            </a:pP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gof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(1)=g(f(1)=g(a)=x</a:t>
            </a:r>
          </a:p>
          <a:p>
            <a:pPr>
              <a:spcBef>
                <a:spcPts val="13"/>
              </a:spcBef>
            </a:pP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gof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(2)=g(f(2)=g(a)=x</a:t>
            </a:r>
          </a:p>
          <a:p>
            <a:pPr lvl="2">
              <a:spcBef>
                <a:spcPts val="13"/>
              </a:spcBef>
            </a:pP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gof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(3)=g(f(3)=g(b)=y</a:t>
            </a:r>
          </a:p>
          <a:p>
            <a:pPr lvl="2">
              <a:spcBef>
                <a:spcPts val="13"/>
              </a:spcBef>
            </a:pP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gof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(4)=g(f(4)=g(c)=z</a:t>
            </a:r>
          </a:p>
          <a:p>
            <a:pPr lvl="2">
              <a:spcBef>
                <a:spcPts val="13"/>
              </a:spcBef>
            </a:pPr>
            <a:r>
              <a:rPr lang="en-US" altLang="en-US" sz="3200" dirty="0">
                <a:latin typeface="Symbol" panose="05050102010706020507" pitchFamily="18" charset="2"/>
              </a:rPr>
              <a:t>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gof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{(1 , x), (2 , x), (3 , y), (4 , z)}</a:t>
            </a:r>
          </a:p>
          <a:p>
            <a:pPr>
              <a:spcBef>
                <a:spcPts val="13"/>
              </a:spcBef>
            </a:pP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  <a:p>
            <a:pPr>
              <a:lnSpc>
                <a:spcPct val="179000"/>
              </a:lnSpc>
              <a:spcBef>
                <a:spcPts val="13"/>
              </a:spcBef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Let f : R →R and g: R →R, given by f(x)=x</a:t>
            </a:r>
            <a:r>
              <a:rPr lang="en-US" alt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g(x)=x+5 find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and f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g.</a:t>
            </a:r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79000"/>
              </a:lnSpc>
              <a:spcBef>
                <a:spcPts val="13"/>
              </a:spcBef>
            </a:pPr>
            <a:r>
              <a:rPr lang="en-US" alt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Soln</a:t>
            </a: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WKT</a:t>
            </a: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gof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(x)=g(f(x)) = g(x</a:t>
            </a:r>
            <a:r>
              <a:rPr lang="en-US" alt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x</a:t>
            </a:r>
            <a:r>
              <a:rPr lang="en-US" alt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+5</a:t>
            </a:r>
          </a:p>
          <a:p>
            <a:pPr>
              <a:lnSpc>
                <a:spcPct val="179000"/>
              </a:lnSpc>
              <a:spcBef>
                <a:spcPts val="13"/>
              </a:spcBef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fog(x)=f(g(x))=f(x+5) = (x+5)</a:t>
            </a:r>
            <a:r>
              <a:rPr lang="en-US" alt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x</a:t>
            </a:r>
            <a:r>
              <a:rPr lang="en-US" alt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+10x+25</a:t>
            </a:r>
          </a:p>
          <a:p>
            <a:pPr>
              <a:lnSpc>
                <a:spcPct val="179000"/>
              </a:lnSpc>
              <a:spcBef>
                <a:spcPts val="13"/>
              </a:spcBef>
            </a:pPr>
            <a:r>
              <a:rPr lang="en-US" altLang="en-US" sz="3200" dirty="0">
                <a:latin typeface="Symbol" panose="05050102010706020507" pitchFamily="18" charset="2"/>
              </a:rPr>
              <a:t>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gof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≠ fog  That is composition is not commutative.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30455CE9-6C57-B841-F1B8-1FBD6F070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59481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9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6500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6502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6503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106504" name="Rectangle 1"/>
          <p:cNvSpPr>
            <a:spLocks noChangeArrowheads="1"/>
          </p:cNvSpPr>
          <p:nvPr/>
        </p:nvSpPr>
        <p:spPr bwMode="auto">
          <a:xfrm>
            <a:off x="1008063" y="1192213"/>
            <a:ext cx="18527712" cy="8669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ts val="100"/>
              </a:spcBef>
            </a:pP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</a:t>
            </a:r>
          </a:p>
          <a:p>
            <a:pPr>
              <a:spcBef>
                <a:spcPts val="100"/>
              </a:spcBef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To perform composition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A →C, co domain of f =  domain of g. If range of f</a:t>
            </a:r>
            <a:r>
              <a:rPr lang="en-US" sz="3200" dirty="0"/>
              <a:t>  ⊆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domain of g.</a:t>
            </a:r>
          </a:p>
          <a:p>
            <a:pPr>
              <a:spcBef>
                <a:spcPts val="100"/>
              </a:spcBef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For any f: A →B,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32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3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f =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32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00"/>
              </a:spcBef>
            </a:pPr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00"/>
              </a:spcBef>
            </a:pP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Theorem:1</a:t>
            </a:r>
          </a:p>
          <a:p>
            <a:pPr>
              <a:spcBef>
                <a:spcPts val="100"/>
              </a:spcBef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f: A →B and g: B →C show that</a:t>
            </a:r>
          </a:p>
          <a:p>
            <a:pPr>
              <a:spcBef>
                <a:spcPts val="100"/>
              </a:spcBef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If f and g are one to one then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one to one</a:t>
            </a:r>
          </a:p>
          <a:p>
            <a:pPr>
              <a:spcBef>
                <a:spcPts val="100"/>
              </a:spcBef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 If f and g are onto then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onto </a:t>
            </a:r>
          </a:p>
          <a:p>
            <a:pPr>
              <a:spcBef>
                <a:spcPts val="100"/>
              </a:spcBef>
            </a:pP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Proof:</a:t>
            </a:r>
          </a:p>
          <a:p>
            <a:pPr marL="527050" indent="-514350">
              <a:spcBef>
                <a:spcPts val="100"/>
              </a:spcBef>
              <a:buAutoNum type="alphaLcParenR"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 a</a:t>
            </a:r>
            <a:r>
              <a:rPr lang="en-US" altLang="en-US" sz="3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,a</a:t>
            </a:r>
            <a:r>
              <a:rPr lang="en-US" altLang="en-US" sz="3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2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spc="-5" dirty="0">
                <a:latin typeface="Symbol" panose="05050102010706020507" pitchFamily="18" charset="2"/>
                <a:cs typeface="Times New Roman" panose="02020603050405020304" pitchFamily="18" charset="0"/>
              </a:rPr>
              <a:t>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with (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gof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)(a</a:t>
            </a:r>
            <a:r>
              <a:rPr lang="en-US" altLang="en-US" sz="3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)=(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gof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)(a</a:t>
            </a:r>
            <a:r>
              <a:rPr lang="en-US" altLang="en-US" sz="3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Then it implies that g(f(a</a:t>
            </a:r>
            <a:r>
              <a:rPr lang="en-US" altLang="en-US" sz="3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))= g(f(a</a:t>
            </a:r>
            <a:r>
              <a:rPr lang="en-US" altLang="en-US" sz="3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∵ g is one to one</a:t>
            </a:r>
          </a:p>
          <a:p>
            <a:pPr>
              <a:spcBef>
                <a:spcPts val="100"/>
              </a:spcBef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Also, f(a</a:t>
            </a:r>
            <a:r>
              <a:rPr lang="en-US" altLang="en-US" sz="3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)=f(a</a:t>
            </a:r>
            <a:r>
              <a:rPr lang="en-US" altLang="en-US" sz="3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3200" dirty="0"/>
              <a:t>⟹ 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3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=a</a:t>
            </a:r>
            <a:r>
              <a:rPr lang="en-US" altLang="en-US" sz="3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∵ f is one to one </a:t>
            </a:r>
          </a:p>
          <a:p>
            <a:pPr marL="469900" indent="-457200">
              <a:spcBef>
                <a:spcPts val="100"/>
              </a:spcBef>
              <a:buFont typeface="Symbol" panose="05050102010706020507" pitchFamily="18" charset="2"/>
              <a:buChar char="\"/>
            </a:pP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one to one.</a:t>
            </a:r>
          </a:p>
          <a:p>
            <a:pPr>
              <a:spcBef>
                <a:spcPts val="10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 For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A →C, let z</a:t>
            </a:r>
            <a:r>
              <a:rPr lang="en-US" sz="3200" b="1" spc="-5" dirty="0">
                <a:latin typeface="Symbol" panose="05050102010706020507" pitchFamily="18" charset="2"/>
                <a:cs typeface="Times New Roman" panose="02020603050405020304" pitchFamily="18" charset="0"/>
              </a:rPr>
              <a:t> 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32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spcBef>
                <a:spcPts val="100"/>
              </a:spcBef>
            </a:pPr>
            <a:r>
              <a:rPr lang="en-US" sz="32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∵ g is onto, there exists y</a:t>
            </a:r>
            <a:r>
              <a:rPr lang="en-US" sz="3200" b="1" spc="-5" dirty="0">
                <a:latin typeface="Symbol" panose="05050102010706020507" pitchFamily="18" charset="2"/>
                <a:cs typeface="Times New Roman" panose="02020603050405020304" pitchFamily="18" charset="0"/>
              </a:rPr>
              <a:t> 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with g(y)=z.</a:t>
            </a:r>
          </a:p>
          <a:p>
            <a:pPr>
              <a:spcBef>
                <a:spcPts val="100"/>
              </a:spcBef>
            </a:pP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with f onto and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3200" b="1" spc="-5" dirty="0">
                <a:latin typeface="Symbol" panose="05050102010706020507" pitchFamily="18" charset="2"/>
                <a:cs typeface="Times New Roman" panose="02020603050405020304" pitchFamily="18" charset="0"/>
              </a:rPr>
              <a:t> 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, there exists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3200" b="1" spc="-5" dirty="0">
                <a:latin typeface="Symbol" panose="05050102010706020507" pitchFamily="18" charset="2"/>
                <a:cs typeface="Times New Roman" panose="02020603050405020304" pitchFamily="18" charset="0"/>
              </a:rPr>
              <a:t> 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with f(x)=y. </a:t>
            </a:r>
          </a:p>
          <a:p>
            <a:pPr marL="469900" indent="-457200">
              <a:spcBef>
                <a:spcPts val="100"/>
              </a:spcBef>
              <a:buFont typeface="Symbol" panose="05050102010706020507" pitchFamily="18" charset="2"/>
              <a:buChar char="\"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z=g(y)=g(f(x))=(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gof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)(x), so range of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gof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C= co domain of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gof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</a:p>
          <a:p>
            <a:pPr marL="469900" indent="-457200">
              <a:spcBef>
                <a:spcPts val="100"/>
              </a:spcBef>
              <a:buFont typeface="Symbol" panose="05050102010706020507" pitchFamily="18" charset="2"/>
              <a:buChar char="\"/>
            </a:pP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gof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onto.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C1F201D1-AE0D-814F-3607-CB40E9CAA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5030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9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6500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6502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6503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106504" name="Rectangle 1"/>
          <p:cNvSpPr>
            <a:spLocks noChangeArrowheads="1"/>
          </p:cNvSpPr>
          <p:nvPr/>
        </p:nvSpPr>
        <p:spPr bwMode="auto">
          <a:xfrm>
            <a:off x="1008063" y="1192213"/>
            <a:ext cx="18527712" cy="5132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ts val="100"/>
              </a:spcBef>
            </a:pPr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00"/>
              </a:spcBef>
            </a:pP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Theorem: 2</a:t>
            </a:r>
          </a:p>
          <a:p>
            <a:pPr>
              <a:spcBef>
                <a:spcPts val="100"/>
              </a:spcBef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that composition of function is associative</a:t>
            </a:r>
          </a:p>
          <a:p>
            <a:pPr>
              <a:spcBef>
                <a:spcPts val="100"/>
              </a:spcBef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f: A →B and g: B →C    h: C →D</a:t>
            </a:r>
          </a:p>
          <a:p>
            <a:pPr>
              <a:spcBef>
                <a:spcPts val="100"/>
              </a:spcBef>
            </a:pPr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00"/>
              </a:spcBef>
            </a:pPr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00"/>
              </a:spcBef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100"/>
              </a:spcBef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00"/>
              </a:spcBef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00"/>
              </a:spcBef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1618" name="Picture 2" descr="associativity in nLa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650" y="3216275"/>
            <a:ext cx="9564355" cy="5145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DF37A19A-BDD2-E20F-E64A-8698AE536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30177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9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6500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6502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6503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106504" name="Rectangle 1"/>
          <p:cNvSpPr>
            <a:spLocks noChangeArrowheads="1"/>
          </p:cNvSpPr>
          <p:nvPr/>
        </p:nvSpPr>
        <p:spPr bwMode="auto">
          <a:xfrm>
            <a:off x="1008063" y="1192213"/>
            <a:ext cx="18527712" cy="9140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ts val="100"/>
              </a:spcBef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Powers of functions</a:t>
            </a:r>
          </a:p>
          <a:p>
            <a:pPr>
              <a:spcBef>
                <a:spcPts val="100"/>
              </a:spcBef>
            </a:pPr>
            <a:r>
              <a:rPr lang="en-US" alt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Defn</a:t>
            </a: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f: A</a:t>
            </a:r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→A, we define f</a:t>
            </a:r>
            <a:r>
              <a:rPr lang="en-US" alt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f and for</a:t>
            </a:r>
            <a:r>
              <a:rPr lang="en-US" sz="3200" b="1" spc="-5" dirty="0">
                <a:latin typeface="Symbol" panose="05050102010706020507" pitchFamily="18" charset="2"/>
                <a:cs typeface="Times New Roman" panose="02020603050405020304" pitchFamily="18" charset="0"/>
              </a:rPr>
              <a:t>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3200" b="1" spc="-5" dirty="0">
                <a:latin typeface="Symbol" panose="05050102010706020507" pitchFamily="18" charset="2"/>
                <a:cs typeface="Times New Roman" panose="02020603050405020304" pitchFamily="18" charset="0"/>
              </a:rPr>
              <a:t>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3200" spc="-5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f </a:t>
            </a:r>
            <a:r>
              <a:rPr lang="en-US" sz="3200" spc="-5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n+1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f o f </a:t>
            </a:r>
            <a:r>
              <a:rPr lang="en-US" sz="3200" spc="-5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>
              <a:spcBef>
                <a:spcPts val="100"/>
              </a:spcBef>
            </a:pPr>
            <a:endParaRPr lang="en-US" altLang="en-US" sz="3200" spc="-5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00"/>
              </a:spcBef>
            </a:pPr>
            <a:r>
              <a:rPr lang="en-US" alt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Ex: A={1,2,3,4} 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f: A</a:t>
            </a:r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→A = {(1,2),(2,2),(3,1),(4,3)} </a:t>
            </a:r>
          </a:p>
          <a:p>
            <a:pPr>
              <a:spcBef>
                <a:spcPts val="100"/>
              </a:spcBef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f </a:t>
            </a:r>
            <a:r>
              <a:rPr lang="en-US" alt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=f o f=  {(1,2)(2,2),(3,2),(4,1)}</a:t>
            </a:r>
          </a:p>
          <a:p>
            <a:pPr>
              <a:spcBef>
                <a:spcPts val="100"/>
              </a:spcBef>
            </a:pPr>
            <a:endParaRPr lang="en-US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00"/>
              </a:spcBef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=f o f </a:t>
            </a:r>
            <a:r>
              <a:rPr lang="en-US" alt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{(1,2),(2,2),(3,1),(4,3)} o{(1,2)(2,2),(3,2),(4,1)} = {(1,2),(2,2),(3,2),(4,2)}</a:t>
            </a:r>
          </a:p>
          <a:p>
            <a:pPr>
              <a:spcBef>
                <a:spcPts val="100"/>
              </a:spcBef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f o f </a:t>
            </a:r>
            <a:r>
              <a:rPr lang="en-US" alt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={(1,2),(2,2),(3,1),(4,3)} o  {(1,2),(2,2),(3,2),(4,2)} = {(1,2),(2,2),(3,2),(4,2)}=f </a:t>
            </a:r>
            <a:r>
              <a:rPr lang="en-US" alt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ctr">
              <a:spcBef>
                <a:spcPts val="100"/>
              </a:spcBef>
            </a:pPr>
            <a:endParaRPr lang="en-US" altLang="en-US" sz="3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ts val="100"/>
              </a:spcBef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Converse of function</a:t>
            </a:r>
          </a:p>
          <a:p>
            <a:pPr>
              <a:spcBef>
                <a:spcPts val="100"/>
              </a:spcBef>
            </a:pPr>
            <a:endParaRPr lang="en-US" altLang="en-US" sz="32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00"/>
              </a:spcBef>
            </a:pPr>
            <a:r>
              <a:rPr lang="en-US" alt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Defn</a:t>
            </a: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sets A,B if f: A</a:t>
            </a:r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→B, then converse of f denoted by f </a:t>
            </a:r>
            <a:r>
              <a:rPr lang="en-US" alt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is obtained by interchanging </a:t>
            </a:r>
          </a:p>
          <a:p>
            <a:pPr>
              <a:spcBef>
                <a:spcPts val="100"/>
              </a:spcBef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and y in (x, y)</a:t>
            </a:r>
            <a:r>
              <a:rPr lang="en-US" sz="3200" b="1" spc="-5" dirty="0">
                <a:latin typeface="Symbol" panose="05050102010706020507" pitchFamily="18" charset="2"/>
                <a:cs typeface="Times New Roman" panose="02020603050405020304" pitchFamily="18" charset="0"/>
              </a:rPr>
              <a:t> 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  <a:p>
            <a:pPr>
              <a:spcBef>
                <a:spcPts val="100"/>
              </a:spcBef>
            </a:pPr>
            <a:endParaRPr lang="en-US" altLang="en-US" sz="3200" spc="-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00"/>
              </a:spcBef>
            </a:pPr>
            <a:r>
              <a:rPr lang="en-US" altLang="en-US" sz="32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</a:t>
            </a:r>
            <a:r>
              <a:rPr lang="en-US" alt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Converse of a function is a relation  and need not be a function.</a:t>
            </a:r>
          </a:p>
          <a:p>
            <a:pPr>
              <a:spcBef>
                <a:spcPts val="100"/>
              </a:spcBef>
            </a:pP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Ex: 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f: A</a:t>
            </a:r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→B with f={(1,w),(2,x),(3,y),(4,x)} </a:t>
            </a:r>
          </a:p>
          <a:p>
            <a:pPr>
              <a:spcBef>
                <a:spcPts val="10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{(w,1),(x,2),(y,3),(x,4) is a relation from B to A ,but not a function</a:t>
            </a:r>
          </a:p>
        </p:txBody>
      </p:sp>
      <p:sp>
        <p:nvSpPr>
          <p:cNvPr id="3" name="Freeform 2"/>
          <p:cNvSpPr/>
          <p:nvPr/>
        </p:nvSpPr>
        <p:spPr>
          <a:xfrm>
            <a:off x="5720316" y="3232237"/>
            <a:ext cx="3359889" cy="1254703"/>
          </a:xfrm>
          <a:custGeom>
            <a:avLst/>
            <a:gdLst>
              <a:gd name="connsiteX0" fmla="*/ 3359889 w 3359889"/>
              <a:gd name="connsiteY0" fmla="*/ 1212172 h 1254703"/>
              <a:gd name="connsiteX1" fmla="*/ 2041451 w 3359889"/>
              <a:gd name="connsiteY1" fmla="*/ 61 h 1254703"/>
              <a:gd name="connsiteX2" fmla="*/ 21265 w 3359889"/>
              <a:gd name="connsiteY2" fmla="*/ 1254703 h 1254703"/>
              <a:gd name="connsiteX3" fmla="*/ 21265 w 3359889"/>
              <a:gd name="connsiteY3" fmla="*/ 1254703 h 1254703"/>
              <a:gd name="connsiteX4" fmla="*/ 0 w 3359889"/>
              <a:gd name="connsiteY4" fmla="*/ 1190907 h 125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9889" h="1254703">
                <a:moveTo>
                  <a:pt x="3359889" y="1212172"/>
                </a:moveTo>
                <a:cubicBezTo>
                  <a:pt x="2978888" y="602572"/>
                  <a:pt x="2597888" y="-7027"/>
                  <a:pt x="2041451" y="61"/>
                </a:cubicBezTo>
                <a:cubicBezTo>
                  <a:pt x="1485014" y="7149"/>
                  <a:pt x="21265" y="1254703"/>
                  <a:pt x="21265" y="1254703"/>
                </a:cubicBezTo>
                <a:lnTo>
                  <a:pt x="21265" y="1254703"/>
                </a:lnTo>
                <a:lnTo>
                  <a:pt x="0" y="1190907"/>
                </a:lnTo>
              </a:path>
            </a:pathLst>
          </a:cu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632450" y="4307810"/>
            <a:ext cx="271869" cy="203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57E3E821-7707-DED5-D413-3A173C11C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81391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9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6500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6502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6503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106504" name="Rectangle 1"/>
          <p:cNvSpPr>
            <a:spLocks noChangeArrowheads="1"/>
          </p:cNvSpPr>
          <p:nvPr/>
        </p:nvSpPr>
        <p:spPr bwMode="auto">
          <a:xfrm>
            <a:off x="1008063" y="1192213"/>
            <a:ext cx="18527712" cy="2223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ts val="100"/>
              </a:spcBef>
            </a:pP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Ex: A={1,2,3}  B={</a:t>
            </a:r>
            <a:r>
              <a:rPr lang="en-US" sz="32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x,y,z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f: A</a:t>
            </a:r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→B with f={(1,x),(2,y),(3,z)} </a:t>
            </a:r>
          </a:p>
          <a:p>
            <a:pPr>
              <a:spcBef>
                <a:spcPts val="10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{(x,1),(y,2),(z,3)} is a function from B to A</a:t>
            </a:r>
          </a:p>
          <a:p>
            <a:pPr>
              <a:spcBef>
                <a:spcPts val="10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f </a:t>
            </a:r>
            <a:r>
              <a:rPr 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f= {(x,1),(y,2),(z,3)}  o 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{(1,x),(2,y),(3,z)} ={(1,1),(2,2),(3,3)} = I</a:t>
            </a:r>
            <a:r>
              <a:rPr lang="en-US" altLang="en-US" sz="3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  <a:p>
            <a:pPr>
              <a:spcBef>
                <a:spcPts val="10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o f</a:t>
            </a:r>
            <a:r>
              <a:rPr 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{(1,x),(2,y),(3,z)}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{(x,1),(y,2),(z,3)} ={(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x,x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),(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y,y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),(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z,z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)} = I</a:t>
            </a:r>
            <a:r>
              <a:rPr lang="en-US" sz="3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56FC7F4F-76B3-E4F5-175E-6B5F26636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94003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9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6500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6502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6503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504" name="Rectangle 1"/>
              <p:cNvSpPr>
                <a:spLocks noChangeArrowheads="1"/>
              </p:cNvSpPr>
              <p:nvPr/>
            </p:nvSpPr>
            <p:spPr bwMode="auto">
              <a:xfrm>
                <a:off x="1008063" y="1192213"/>
                <a:ext cx="18527712" cy="99903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127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defTabSz="4556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defTabSz="4556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defTabSz="4556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defTabSz="4556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ts val="100"/>
                  </a:spcBef>
                  <a:defRPr/>
                </a:pPr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Corollary :</a:t>
                </a:r>
              </a:p>
              <a:p>
                <a:pPr>
                  <a:spcBef>
                    <a:spcPts val="100"/>
                  </a:spcBef>
                  <a:defRPr/>
                </a:pPr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function f</a:t>
                </a:r>
                <a:r>
                  <a:rPr lang="en-US" alt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:A</a:t>
                </a:r>
                <a:r>
                  <a:rPr lang="en-US" altLang="en-US" sz="4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→B is invertible </a:t>
                </a:r>
                <a:r>
                  <a:rPr lang="en-US" altLang="en-US" sz="32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iff</a:t>
                </a:r>
                <a:r>
                  <a:rPr lang="en-US" alt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it is one to one and onto.</a:t>
                </a:r>
              </a:p>
              <a:p>
                <a:pPr>
                  <a:spcBef>
                    <a:spcPts val="100"/>
                  </a:spcBef>
                  <a:defRPr/>
                </a:pPr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Proof: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itchFamily="18" charset="0"/>
                  </a:rPr>
                  <a:t> Let </a:t>
                </a:r>
                <a:r>
                  <a:rPr lang="en-US" sz="3200" b="1" dirty="0">
                    <a:latin typeface="Times New Roman" panose="02020603050405020304" pitchFamily="18" charset="0"/>
                    <a:cs typeface="Times New Roman" pitchFamily="18" charset="0"/>
                  </a:rPr>
                  <a:t>f</a:t>
                </a:r>
                <a:r>
                  <a:rPr lang="en-US" alt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:A</a:t>
                </a:r>
                <a:r>
                  <a:rPr lang="en-US" altLang="en-US" sz="4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→B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invertible.</a:t>
                </a:r>
                <a:r>
                  <a:rPr lang="en-US" alt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we have a unique function g: B →A with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itchFamily="18" charset="0"/>
                  </a:rPr>
                  <a:t> g o f =I</a:t>
                </a:r>
                <a:r>
                  <a:rPr lang="en-US" sz="3200" baseline="-25000" dirty="0">
                    <a:latin typeface="Times New Roman" panose="02020603050405020304" pitchFamily="18" charset="0"/>
                    <a:cs typeface="Times New Roman" pitchFamily="18" charset="0"/>
                  </a:rPr>
                  <a:t>A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itchFamily="18" charset="0"/>
                  </a:rPr>
                  <a:t> and f o g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=I</a:t>
                </a:r>
                <a:r>
                  <a:rPr lang="en-US" altLang="en-US" sz="32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spcBef>
                    <a:spcPts val="100"/>
                  </a:spcBef>
                  <a:defRPr/>
                </a:pPr>
                <a:r>
                  <a:rPr lang="en-US" sz="3200" dirty="0">
                    <a:latin typeface="Times New Roman" panose="02020603050405020304" pitchFamily="18" charset="0"/>
                    <a:cs typeface="Times New Roman" pitchFamily="18" charset="0"/>
                  </a:rPr>
                  <a:t>If a</a:t>
                </a:r>
                <a:r>
                  <a:rPr lang="en-US" sz="3200" baseline="-25000" dirty="0">
                    <a:latin typeface="Times New Roman" panose="02020603050405020304" pitchFamily="18" charset="0"/>
                    <a:cs typeface="Times New Roman" pitchFamily="18" charset="0"/>
                  </a:rPr>
                  <a:t>1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itchFamily="18" charset="0"/>
                  </a:rPr>
                  <a:t>, a</a:t>
                </a:r>
                <a:r>
                  <a:rPr lang="en-US" sz="3200" baseline="-25000" dirty="0">
                    <a:latin typeface="Times New Roman" panose="02020603050405020304" pitchFamily="18" charset="0"/>
                    <a:cs typeface="Times New Roman" pitchFamily="18" charset="0"/>
                  </a:rPr>
                  <a:t>2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itchFamily="18" charset="0"/>
                  </a:rPr>
                  <a:t> </a:t>
                </a:r>
                <a:r>
                  <a:rPr lang="en-US" sz="3200" b="1" spc="-5" dirty="0">
                    <a:latin typeface="Symbol" panose="05050102010706020507" pitchFamily="18" charset="2"/>
                    <a:cs typeface="Times New Roman" panose="02020603050405020304" pitchFamily="18" charset="0"/>
                  </a:rPr>
                  <a:t></a:t>
                </a:r>
                <a:r>
                  <a:rPr lang="en-US" sz="3200" spc="-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 with f(a</a:t>
                </a:r>
                <a:r>
                  <a:rPr lang="en-US" sz="3200" spc="-5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3200" spc="-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)=f(a</a:t>
                </a:r>
                <a:r>
                  <a:rPr lang="en-US" sz="3200" spc="-5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3200" spc="-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then g(f(a</a:t>
                </a:r>
                <a:r>
                  <a:rPr lang="en-US" sz="3200" spc="-5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3200" spc="-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))=g(f(a</a:t>
                </a:r>
                <a:r>
                  <a:rPr lang="en-US" sz="3200" spc="-5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3200" spc="-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))  or     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itchFamily="18" charset="0"/>
                  </a:rPr>
                  <a:t> g o f (a</a:t>
                </a:r>
                <a:r>
                  <a:rPr lang="en-US" sz="3200" baseline="-25000" dirty="0">
                    <a:latin typeface="Times New Roman" panose="02020603050405020304" pitchFamily="18" charset="0"/>
                    <a:cs typeface="Times New Roman" pitchFamily="18" charset="0"/>
                  </a:rPr>
                  <a:t>1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itchFamily="18" charset="0"/>
                  </a:rPr>
                  <a:t>)= g o f (a</a:t>
                </a:r>
                <a:r>
                  <a:rPr lang="en-US" sz="3200" baseline="-25000" dirty="0">
                    <a:latin typeface="Times New Roman" panose="02020603050405020304" pitchFamily="18" charset="0"/>
                    <a:cs typeface="Times New Roman" pitchFamily="18" charset="0"/>
                  </a:rPr>
                  <a:t>2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itchFamily="18" charset="0"/>
                  </a:rPr>
                  <a:t>).  With g o f =I</a:t>
                </a:r>
                <a:r>
                  <a:rPr lang="en-US" sz="3200" baseline="-25000" dirty="0">
                    <a:latin typeface="Times New Roman" panose="02020603050405020304" pitchFamily="18" charset="0"/>
                    <a:cs typeface="Times New Roman" pitchFamily="18" charset="0"/>
                  </a:rPr>
                  <a:t>A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itchFamily="18" charset="0"/>
                  </a:rPr>
                  <a:t> , it follows that a</a:t>
                </a:r>
                <a:r>
                  <a:rPr lang="en-US" sz="3200" baseline="-25000" dirty="0">
                    <a:latin typeface="Times New Roman" panose="02020603050405020304" pitchFamily="18" charset="0"/>
                    <a:cs typeface="Times New Roman" pitchFamily="18" charset="0"/>
                  </a:rPr>
                  <a:t>1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itchFamily="18" charset="0"/>
                  </a:rPr>
                  <a:t>=a</a:t>
                </a:r>
                <a:r>
                  <a:rPr lang="en-US" sz="3200" baseline="-25000" dirty="0">
                    <a:latin typeface="Times New Roman" panose="02020603050405020304" pitchFamily="18" charset="0"/>
                    <a:cs typeface="Times New Roman" pitchFamily="18" charset="0"/>
                  </a:rPr>
                  <a:t>2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itchFamily="18" charset="0"/>
                  </a:rPr>
                  <a:t>. So, f is one to one. </a:t>
                </a:r>
              </a:p>
              <a:p>
                <a:pPr>
                  <a:spcBef>
                    <a:spcPts val="100"/>
                  </a:spcBef>
                  <a:defRPr/>
                </a:pPr>
                <a:r>
                  <a:rPr lang="en-US" sz="3200" dirty="0">
                    <a:latin typeface="Times New Roman" panose="02020603050405020304" pitchFamily="18" charset="0"/>
                    <a:cs typeface="Times New Roman" pitchFamily="18" charset="0"/>
                  </a:rPr>
                  <a:t>Let b </a:t>
                </a:r>
                <a:r>
                  <a:rPr lang="en-US" sz="3200" b="1" spc="-5" dirty="0">
                    <a:latin typeface="Symbol" panose="05050102010706020507" pitchFamily="18" charset="2"/>
                    <a:cs typeface="Times New Roman" panose="02020603050405020304" pitchFamily="18" charset="0"/>
                  </a:rPr>
                  <a:t> </a:t>
                </a:r>
                <a:r>
                  <a:rPr lang="en-US" sz="3200" spc="-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B. Then g(b) </a:t>
                </a:r>
                <a:r>
                  <a:rPr lang="en-US" sz="3200" b="1" spc="-5" dirty="0">
                    <a:latin typeface="Symbol" panose="05050102010706020507" pitchFamily="18" charset="2"/>
                    <a:cs typeface="Times New Roman" panose="02020603050405020304" pitchFamily="18" charset="0"/>
                  </a:rPr>
                  <a:t></a:t>
                </a:r>
                <a:r>
                  <a:rPr lang="en-US" sz="3200" spc="-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A, so f(g(b)) exists. 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∵ f o g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=I</a:t>
                </a:r>
                <a:r>
                  <a:rPr lang="en-US" altLang="en-US" sz="32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 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have b= I</a:t>
                </a:r>
                <a:r>
                  <a:rPr lang="en-US" altLang="en-US" sz="32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(b)=(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 o g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)(b)=f(g(b)), so f is onto.</a:t>
                </a:r>
              </a:p>
              <a:p>
                <a:pPr>
                  <a:spcBef>
                    <a:spcPts val="100"/>
                  </a:spcBef>
                  <a:defRPr/>
                </a:pP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Conversely, suppose </a:t>
                </a:r>
                <a:r>
                  <a:rPr lang="en-US" sz="3200" b="1" dirty="0">
                    <a:latin typeface="Times New Roman" panose="02020603050405020304" pitchFamily="18" charset="0"/>
                    <a:cs typeface="Times New Roman" pitchFamily="18" charset="0"/>
                  </a:rPr>
                  <a:t>f</a:t>
                </a:r>
                <a:r>
                  <a:rPr lang="en-US" alt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:A</a:t>
                </a:r>
                <a:r>
                  <a:rPr lang="en-US" altLang="en-US" sz="4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→B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bijective. Since f is onto, for each b</a:t>
                </a:r>
                <a:r>
                  <a:rPr lang="en-US" sz="3200" b="1" spc="-5" dirty="0">
                    <a:latin typeface="Symbol" panose="05050102010706020507" pitchFamily="18" charset="2"/>
                    <a:cs typeface="Times New Roman" panose="02020603050405020304" pitchFamily="18" charset="0"/>
                  </a:rPr>
                  <a:t>  </a:t>
                </a:r>
                <a:r>
                  <a:rPr lang="en-US" sz="3200" spc="-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B, there is a </a:t>
                </a:r>
                <a:r>
                  <a:rPr lang="en-US" sz="3200" b="1" spc="-5" dirty="0">
                    <a:latin typeface="Symbol" panose="05050102010706020507" pitchFamily="18" charset="2"/>
                    <a:cs typeface="Times New Roman" panose="02020603050405020304" pitchFamily="18" charset="0"/>
                  </a:rPr>
                  <a:t></a:t>
                </a:r>
                <a:r>
                  <a:rPr lang="en-US" sz="3200" spc="-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with f(a)=b. Define function 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g: B →A  by g(b)=a, where f(a)=b. this yields a single unique function. The only problem that could arise is if g(b)=a</a:t>
                </a:r>
                <a:r>
                  <a:rPr lang="en-US" altLang="en-US" sz="32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≠ a</a:t>
                </a:r>
                <a:r>
                  <a:rPr lang="en-US" altLang="en-US" sz="32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=g(b) because f(a</a:t>
                </a:r>
                <a:r>
                  <a:rPr lang="en-US" altLang="en-US" sz="32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)=b=f(a</a:t>
                </a:r>
                <a:r>
                  <a:rPr lang="en-US" altLang="en-US" sz="32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 But this situation cannot arise because </a:t>
                </a:r>
                <a:r>
                  <a:rPr lang="en-US" altLang="en-US" sz="3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fis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one to one. g is such that 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itchFamily="18" charset="0"/>
                  </a:rPr>
                  <a:t>g o f =I</a:t>
                </a:r>
                <a:r>
                  <a:rPr lang="en-US" sz="3200" baseline="-25000" dirty="0">
                    <a:latin typeface="Times New Roman" panose="02020603050405020304" pitchFamily="18" charset="0"/>
                    <a:cs typeface="Times New Roman" pitchFamily="18" charset="0"/>
                  </a:rPr>
                  <a:t>A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itchFamily="18" charset="0"/>
                  </a:rPr>
                  <a:t> and f o g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=I</a:t>
                </a:r>
                <a:r>
                  <a:rPr lang="en-US" altLang="en-US" sz="32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so we find that f is invertible with g= f</a:t>
                </a:r>
                <a:r>
                  <a:rPr lang="en-US" altLang="en-US" sz="32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spcBef>
                    <a:spcPts val="100"/>
                  </a:spcBef>
                  <a:defRPr/>
                </a:pPr>
                <a:endParaRPr lang="en-US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100"/>
                  </a:spcBef>
                  <a:defRPr/>
                </a:pP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Ex: f</a:t>
                </a:r>
                <a:r>
                  <a:rPr lang="en-US" altLang="en-US" sz="32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R</a:t>
                </a:r>
                <a:r>
                  <a:rPr lang="en-US" alt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→ 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 defined by f</a:t>
                </a:r>
                <a:r>
                  <a:rPr lang="en-US" altLang="en-US" sz="32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(x)=x</a:t>
                </a:r>
                <a:r>
                  <a:rPr lang="en-US" altLang="en-US" sz="32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not invertible since it is neither one to one nor onto. But f</a:t>
                </a:r>
                <a:r>
                  <a:rPr lang="en-US" altLang="en-US" sz="32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[0,+</a:t>
                </a:r>
                <a:r>
                  <a:rPr lang="en-US" sz="3200" dirty="0"/>
                  <a:t> ∞]</a:t>
                </a:r>
                <a:r>
                  <a:rPr lang="en-US" alt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→ 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[0,+</a:t>
                </a:r>
                <a:r>
                  <a:rPr lang="en-US" sz="3200" dirty="0"/>
                  <a:t> ∞] 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defined by 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en-US" sz="32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(x)=x</a:t>
                </a:r>
                <a:r>
                  <a:rPr lang="en-US" altLang="en-US" sz="32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invertible with f</a:t>
                </a:r>
                <a:r>
                  <a:rPr lang="en-US" altLang="en-US" sz="32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</a:t>
                </a:r>
                <a:r>
                  <a:rPr lang="en-US" altLang="en-US" sz="32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(x)=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en-US" sz="32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en-US" sz="3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rad>
                    <m:r>
                      <a:rPr lang="en-US" altLang="en-US" sz="3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.</m:t>
                    </m:r>
                  </m:oMath>
                </a14:m>
                <a:endParaRPr lang="en-US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100"/>
                  </a:spcBef>
                  <a:defRPr/>
                </a:pPr>
                <a:r>
                  <a:rPr lang="en-US" sz="3200" b="1" dirty="0">
                    <a:latin typeface="Times New Roman" pitchFamily="18" charset="0"/>
                    <a:cs typeface="Times New Roman" pitchFamily="18" charset="0"/>
                  </a:rPr>
                  <a:t>Ex: </a:t>
                </a:r>
              </a:p>
              <a:p>
                <a:pPr>
                  <a:spcBef>
                    <a:spcPts val="100"/>
                  </a:spcBef>
                  <a:defRPr/>
                </a:pP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f,  g: R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→ R such that 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f(x) = 2x+5 and g(x)=</a:t>
                </a:r>
                <a:r>
                  <a:rPr lang="en-US" sz="3200" dirty="0"/>
                  <a:t> ½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itchFamily="18" charset="0"/>
                  </a:rPr>
                  <a:t>(x-5)</a:t>
                </a:r>
              </a:p>
              <a:p>
                <a:pPr>
                  <a:spcBef>
                    <a:spcPts val="100"/>
                  </a:spcBef>
                  <a:defRPr/>
                </a:pPr>
                <a:r>
                  <a:rPr lang="en-US" sz="3200" b="1" dirty="0" err="1">
                    <a:latin typeface="Times New Roman" panose="02020603050405020304" pitchFamily="18" charset="0"/>
                    <a:cs typeface="Times New Roman" pitchFamily="18" charset="0"/>
                  </a:rPr>
                  <a:t>Soln</a:t>
                </a:r>
                <a:r>
                  <a:rPr lang="en-US" sz="3200" b="1" dirty="0">
                    <a:latin typeface="Times New Roman" panose="02020603050405020304" pitchFamily="18" charset="0"/>
                    <a:cs typeface="Times New Roman" pitchFamily="18" charset="0"/>
                  </a:rPr>
                  <a:t>: </a:t>
                </a:r>
              </a:p>
              <a:p>
                <a:pPr>
                  <a:spcBef>
                    <a:spcPts val="100"/>
                  </a:spcBef>
                  <a:defRPr/>
                </a:pPr>
                <a:r>
                  <a:rPr lang="en-US" sz="3200" b="1" dirty="0">
                    <a:latin typeface="Times New Roman" panose="02020603050405020304" pitchFamily="18" charset="0"/>
                    <a:cs typeface="Times New Roman" pitchFamily="18" charset="0"/>
                  </a:rPr>
                  <a:t>        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itchFamily="18" charset="0"/>
                  </a:rPr>
                  <a:t> Here</a:t>
                </a:r>
                <a:r>
                  <a:rPr lang="en-US" sz="3200" b="1" dirty="0">
                    <a:latin typeface="Times New Roman" panose="02020603050405020304" pitchFamily="18" charset="0"/>
                    <a:cs typeface="Times New Roman" pitchFamily="18" charset="0"/>
                  </a:rPr>
                  <a:t> </a:t>
                </a: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g o f (x)=g(f(x))=g(2x+5)=</a:t>
                </a:r>
                <a:r>
                  <a:rPr lang="en-US" sz="3200" dirty="0"/>
                  <a:t>½(</a:t>
                </a: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2x+5-5)=x</a:t>
                </a:r>
              </a:p>
              <a:p>
                <a:pPr>
                  <a:spcBef>
                    <a:spcPts val="100"/>
                  </a:spcBef>
                  <a:defRPr/>
                </a:pP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        and  f </a:t>
                </a:r>
                <a:r>
                  <a:rPr lang="en-US" sz="3200" dirty="0" err="1">
                    <a:latin typeface="Times New Roman" pitchFamily="18" charset="0"/>
                    <a:cs typeface="Times New Roman" pitchFamily="18" charset="0"/>
                  </a:rPr>
                  <a:t>og</a:t>
                </a: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(x)=f(g(x)) = f(</a:t>
                </a:r>
                <a:r>
                  <a:rPr lang="en-US" sz="3200" dirty="0"/>
                  <a:t>½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itchFamily="18" charset="0"/>
                  </a:rPr>
                  <a:t>(x-5))=2 (</a:t>
                </a:r>
                <a:r>
                  <a:rPr lang="en-US" sz="3200" dirty="0"/>
                  <a:t>½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itchFamily="18" charset="0"/>
                  </a:rPr>
                  <a:t>(x-5))+5=x</a:t>
                </a:r>
              </a:p>
              <a:p>
                <a:pPr marL="469900" indent="-457200">
                  <a:spcBef>
                    <a:spcPts val="100"/>
                  </a:spcBef>
                  <a:buFont typeface="Symbol" panose="05050102010706020507" pitchFamily="18" charset="2"/>
                  <a:buChar char="\"/>
                  <a:defRPr/>
                </a:pPr>
                <a:r>
                  <a:rPr lang="en-US" sz="3200" dirty="0">
                    <a:latin typeface="Times New Roman" panose="02020603050405020304" pitchFamily="18" charset="0"/>
                    <a:cs typeface="Times New Roman" pitchFamily="18" charset="0"/>
                  </a:rPr>
                  <a:t>g o f = f </a:t>
                </a:r>
                <a:r>
                  <a:rPr lang="en-US" sz="3200" dirty="0" err="1">
                    <a:latin typeface="Times New Roman" panose="02020603050405020304" pitchFamily="18" charset="0"/>
                    <a:cs typeface="Times New Roman" pitchFamily="18" charset="0"/>
                  </a:rPr>
                  <a:t>og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itchFamily="18" charset="0"/>
                  </a:rPr>
                  <a:t> =I</a:t>
                </a:r>
                <a:r>
                  <a:rPr lang="en-US" sz="3200" baseline="-25000" dirty="0">
                    <a:latin typeface="Times New Roman" panose="02020603050405020304" pitchFamily="18" charset="0"/>
                    <a:cs typeface="Times New Roman" pitchFamily="18" charset="0"/>
                  </a:rPr>
                  <a:t>R</a:t>
                </a:r>
                <a:r>
                  <a:rPr lang="en-US" sz="3200" dirty="0">
                    <a:latin typeface="Symbol" panose="05050102010706020507" pitchFamily="18" charset="2"/>
                  </a:rPr>
                  <a:t> 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 and g are invertible.</a:t>
                </a:r>
                <a:endParaRPr lang="en-US" sz="3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6504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08063" y="1192213"/>
                <a:ext cx="18527712" cy="9990364"/>
              </a:xfrm>
              <a:prstGeom prst="rect">
                <a:avLst/>
              </a:prstGeom>
              <a:blipFill>
                <a:blip r:embed="rId3"/>
                <a:stretch>
                  <a:fillRect l="-789" t="-855" r="-263" b="-116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24305871-0AC8-48BC-ACD2-2FE6AA885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01680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9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6500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6502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6503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504" name="Rectangle 1"/>
              <p:cNvSpPr>
                <a:spLocks noChangeArrowheads="1"/>
              </p:cNvSpPr>
              <p:nvPr/>
            </p:nvSpPr>
            <p:spPr bwMode="auto">
              <a:xfrm>
                <a:off x="1008063" y="1192213"/>
                <a:ext cx="18527712" cy="111111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127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defTabSz="4556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defTabSz="4556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defTabSz="4556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defTabSz="4556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ts val="100"/>
                  </a:spcBef>
                  <a:defRPr/>
                </a:pPr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Definition:</a:t>
                </a:r>
              </a:p>
              <a:p>
                <a:pPr>
                  <a:spcBef>
                    <a:spcPts val="100"/>
                  </a:spcBef>
                  <a:defRPr/>
                </a:pP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function f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:A</a:t>
                </a:r>
                <a:r>
                  <a:rPr lang="en-US" alt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→B and B</a:t>
                </a:r>
                <a:r>
                  <a:rPr lang="en-US" altLang="en-US" sz="32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⊆B, then 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f</a:t>
                </a:r>
                <a:r>
                  <a:rPr lang="en-US" altLang="en-US" sz="32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(B)={x </a:t>
                </a:r>
                <a:r>
                  <a:rPr lang="en-US" sz="3200" spc="-5" dirty="0">
                    <a:latin typeface="Symbol" panose="05050102010706020507" pitchFamily="18" charset="2"/>
                    <a:cs typeface="Times New Roman" panose="02020603050405020304" pitchFamily="18" charset="0"/>
                  </a:rPr>
                  <a:t> </a:t>
                </a:r>
                <a:r>
                  <a:rPr lang="en-US" sz="3200" spc="-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| f(x)</a:t>
                </a:r>
                <a:r>
                  <a:rPr lang="en-US" sz="3200" spc="-5" dirty="0">
                    <a:latin typeface="Symbol" panose="05050102010706020507" pitchFamily="18" charset="2"/>
                    <a:cs typeface="Times New Roman" panose="02020603050405020304" pitchFamily="18" charset="0"/>
                  </a:rPr>
                  <a:t>  B</a:t>
                </a:r>
                <a:r>
                  <a:rPr lang="en-US" sz="3200" spc="-5" baseline="-25000" dirty="0">
                    <a:latin typeface="Symbol" panose="05050102010706020507" pitchFamily="18" charset="2"/>
                    <a:cs typeface="Times New Roman" panose="02020603050405020304" pitchFamily="18" charset="0"/>
                  </a:rPr>
                  <a:t>1</a:t>
                </a:r>
                <a:r>
                  <a:rPr lang="en-US" sz="3200" spc="-5" dirty="0">
                    <a:latin typeface="Symbol" panose="05050102010706020507" pitchFamily="18" charset="2"/>
                    <a:cs typeface="Times New Roman" panose="02020603050405020304" pitchFamily="18" charset="0"/>
                  </a:rPr>
                  <a:t>}. 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set 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en-US" sz="32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 is called the pre image of B</a:t>
                </a:r>
                <a:r>
                  <a:rPr lang="en-US" altLang="en-US" sz="32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under f.</a:t>
                </a:r>
              </a:p>
              <a:p>
                <a:pPr>
                  <a:spcBef>
                    <a:spcPts val="100"/>
                  </a:spcBef>
                  <a:defRPr/>
                </a:pPr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100"/>
                  </a:spcBef>
                  <a:defRPr/>
                </a:pPr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Theorem: 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f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:A</a:t>
                </a:r>
                <a:r>
                  <a:rPr lang="en-US" alt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→B , g: B →À  are invertible functions, then 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itchFamily="18" charset="0"/>
                  </a:rPr>
                  <a:t>g o f :A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→C and (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itchFamily="18" charset="0"/>
                  </a:rPr>
                  <a:t>g o f )</a:t>
                </a:r>
                <a:r>
                  <a:rPr lang="en-US" sz="32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 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en-US" sz="32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itchFamily="18" charset="0"/>
                  </a:rPr>
                  <a:t> o 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altLang="en-US" sz="32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spcBef>
                    <a:spcPts val="100"/>
                  </a:spcBef>
                  <a:defRPr/>
                </a:pPr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spcBef>
                    <a:spcPts val="100"/>
                  </a:spcBef>
                  <a:defRPr/>
                </a:pPr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Proof: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itchFamily="18" charset="0"/>
                  </a:rPr>
                  <a:t> Let </a:t>
                </a:r>
                <a:r>
                  <a:rPr lang="en-US" sz="3200" b="1" dirty="0">
                    <a:latin typeface="Times New Roman" panose="02020603050405020304" pitchFamily="18" charset="0"/>
                    <a:cs typeface="Times New Roman" pitchFamily="18" charset="0"/>
                  </a:rPr>
                  <a:t>f</a:t>
                </a:r>
                <a:r>
                  <a:rPr lang="en-US" alt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:A</a:t>
                </a:r>
                <a:r>
                  <a:rPr lang="en-US" altLang="en-US" sz="4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→B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invertible.</a:t>
                </a:r>
                <a:r>
                  <a:rPr lang="en-US" alt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we have a unique function g: B →A with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itchFamily="18" charset="0"/>
                  </a:rPr>
                  <a:t> g o f =I</a:t>
                </a:r>
                <a:r>
                  <a:rPr lang="en-US" sz="3200" baseline="-25000" dirty="0">
                    <a:latin typeface="Times New Roman" panose="02020603050405020304" pitchFamily="18" charset="0"/>
                    <a:cs typeface="Times New Roman" pitchFamily="18" charset="0"/>
                  </a:rPr>
                  <a:t>A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itchFamily="18" charset="0"/>
                  </a:rPr>
                  <a:t> and f o g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=I</a:t>
                </a:r>
                <a:r>
                  <a:rPr lang="en-US" altLang="en-US" sz="32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algn="just">
                  <a:spcBef>
                    <a:spcPts val="100"/>
                  </a:spcBef>
                  <a:defRPr/>
                </a:pPr>
                <a:r>
                  <a:rPr lang="en-US" sz="3200" dirty="0">
                    <a:latin typeface="Times New Roman" panose="02020603050405020304" pitchFamily="18" charset="0"/>
                    <a:cs typeface="Times New Roman" pitchFamily="18" charset="0"/>
                  </a:rPr>
                  <a:t>If a</a:t>
                </a:r>
                <a:r>
                  <a:rPr lang="en-US" sz="3200" baseline="-25000" dirty="0">
                    <a:latin typeface="Times New Roman" panose="02020603050405020304" pitchFamily="18" charset="0"/>
                    <a:cs typeface="Times New Roman" pitchFamily="18" charset="0"/>
                  </a:rPr>
                  <a:t>1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itchFamily="18" charset="0"/>
                  </a:rPr>
                  <a:t>, a</a:t>
                </a:r>
                <a:r>
                  <a:rPr lang="en-US" sz="3200" baseline="-25000" dirty="0">
                    <a:latin typeface="Times New Roman" panose="02020603050405020304" pitchFamily="18" charset="0"/>
                    <a:cs typeface="Times New Roman" pitchFamily="18" charset="0"/>
                  </a:rPr>
                  <a:t>2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itchFamily="18" charset="0"/>
                  </a:rPr>
                  <a:t> </a:t>
                </a:r>
                <a:r>
                  <a:rPr lang="en-US" sz="3200" b="1" spc="-5" dirty="0">
                    <a:latin typeface="Symbol" panose="05050102010706020507" pitchFamily="18" charset="2"/>
                    <a:cs typeface="Times New Roman" panose="02020603050405020304" pitchFamily="18" charset="0"/>
                  </a:rPr>
                  <a:t></a:t>
                </a:r>
                <a:r>
                  <a:rPr lang="en-US" sz="3200" spc="-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 with f(a</a:t>
                </a:r>
                <a:r>
                  <a:rPr lang="en-US" sz="3200" spc="-5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3200" spc="-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)=f(a</a:t>
                </a:r>
                <a:r>
                  <a:rPr lang="en-US" sz="3200" spc="-5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3200" spc="-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then g(f(a</a:t>
                </a:r>
                <a:r>
                  <a:rPr lang="en-US" sz="3200" spc="-5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3200" spc="-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))=g(f(a</a:t>
                </a:r>
                <a:r>
                  <a:rPr lang="en-US" sz="3200" spc="-5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3200" spc="-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))  or     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itchFamily="18" charset="0"/>
                  </a:rPr>
                  <a:t> g o f (a</a:t>
                </a:r>
                <a:r>
                  <a:rPr lang="en-US" sz="3200" baseline="-25000" dirty="0">
                    <a:latin typeface="Times New Roman" panose="02020603050405020304" pitchFamily="18" charset="0"/>
                    <a:cs typeface="Times New Roman" pitchFamily="18" charset="0"/>
                  </a:rPr>
                  <a:t>1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itchFamily="18" charset="0"/>
                  </a:rPr>
                  <a:t>)= g o f (a</a:t>
                </a:r>
                <a:r>
                  <a:rPr lang="en-US" sz="3200" baseline="-25000" dirty="0">
                    <a:latin typeface="Times New Roman" panose="02020603050405020304" pitchFamily="18" charset="0"/>
                    <a:cs typeface="Times New Roman" pitchFamily="18" charset="0"/>
                  </a:rPr>
                  <a:t>2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itchFamily="18" charset="0"/>
                  </a:rPr>
                  <a:t>).  With g o f =I</a:t>
                </a:r>
                <a:r>
                  <a:rPr lang="en-US" sz="3200" baseline="-25000" dirty="0">
                    <a:latin typeface="Times New Roman" panose="02020603050405020304" pitchFamily="18" charset="0"/>
                    <a:cs typeface="Times New Roman" pitchFamily="18" charset="0"/>
                  </a:rPr>
                  <a:t>A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itchFamily="18" charset="0"/>
                  </a:rPr>
                  <a:t> , it follows that a</a:t>
                </a:r>
                <a:r>
                  <a:rPr lang="en-US" sz="3200" baseline="-25000" dirty="0">
                    <a:latin typeface="Times New Roman" panose="02020603050405020304" pitchFamily="18" charset="0"/>
                    <a:cs typeface="Times New Roman" pitchFamily="18" charset="0"/>
                  </a:rPr>
                  <a:t>1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itchFamily="18" charset="0"/>
                  </a:rPr>
                  <a:t>=a</a:t>
                </a:r>
                <a:r>
                  <a:rPr lang="en-US" sz="3200" baseline="-25000" dirty="0">
                    <a:latin typeface="Times New Roman" panose="02020603050405020304" pitchFamily="18" charset="0"/>
                    <a:cs typeface="Times New Roman" pitchFamily="18" charset="0"/>
                  </a:rPr>
                  <a:t>2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itchFamily="18" charset="0"/>
                  </a:rPr>
                  <a:t>. So, f is one to one. </a:t>
                </a:r>
              </a:p>
              <a:p>
                <a:pPr algn="just">
                  <a:spcBef>
                    <a:spcPts val="100"/>
                  </a:spcBef>
                  <a:defRPr/>
                </a:pPr>
                <a:r>
                  <a:rPr lang="en-US" sz="3200" dirty="0">
                    <a:latin typeface="Times New Roman" panose="02020603050405020304" pitchFamily="18" charset="0"/>
                    <a:cs typeface="Times New Roman" pitchFamily="18" charset="0"/>
                  </a:rPr>
                  <a:t>Let b </a:t>
                </a:r>
                <a:r>
                  <a:rPr lang="en-US" sz="3200" b="1" spc="-5" dirty="0">
                    <a:latin typeface="Symbol" panose="05050102010706020507" pitchFamily="18" charset="2"/>
                    <a:cs typeface="Times New Roman" panose="02020603050405020304" pitchFamily="18" charset="0"/>
                  </a:rPr>
                  <a:t></a:t>
                </a:r>
                <a:r>
                  <a:rPr lang="en-US" sz="3200" b="1" spc="-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spc="-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B. Then g(b) </a:t>
                </a:r>
                <a:r>
                  <a:rPr lang="en-US" sz="3200" b="1" spc="-5" dirty="0">
                    <a:latin typeface="Symbol" panose="05050102010706020507" pitchFamily="18" charset="2"/>
                    <a:cs typeface="Times New Roman" panose="02020603050405020304" pitchFamily="18" charset="0"/>
                  </a:rPr>
                  <a:t></a:t>
                </a:r>
                <a:r>
                  <a:rPr lang="en-US" sz="3200" spc="-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A, so f(g(b)) exists. 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∵ f o g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=I</a:t>
                </a:r>
                <a:r>
                  <a:rPr lang="en-US" altLang="en-US" sz="32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 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have b= I</a:t>
                </a:r>
                <a:r>
                  <a:rPr lang="en-US" altLang="en-US" sz="32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(b)=(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 o g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)(b)=f(g(b)), so f is onto.</a:t>
                </a:r>
              </a:p>
              <a:p>
                <a:pPr>
                  <a:spcBef>
                    <a:spcPts val="100"/>
                  </a:spcBef>
                  <a:defRPr/>
                </a:pPr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spcBef>
                    <a:spcPts val="100"/>
                  </a:spcBef>
                  <a:defRPr/>
                </a:pP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Conversely, suppose </a:t>
                </a:r>
                <a:r>
                  <a:rPr lang="en-US" sz="3200" b="1" dirty="0">
                    <a:latin typeface="Times New Roman" panose="02020603050405020304" pitchFamily="18" charset="0"/>
                    <a:cs typeface="Times New Roman" pitchFamily="18" charset="0"/>
                  </a:rPr>
                  <a:t>f</a:t>
                </a:r>
                <a:r>
                  <a:rPr lang="en-US" alt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:A</a:t>
                </a:r>
                <a:r>
                  <a:rPr lang="en-US" altLang="en-US" sz="4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→B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bijective. Since f is onto, for each b</a:t>
                </a:r>
                <a:r>
                  <a:rPr lang="en-US" sz="3200" b="1" spc="-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b="1" spc="-5" dirty="0">
                    <a:latin typeface="Symbol" panose="05050102010706020507" pitchFamily="18" charset="2"/>
                    <a:cs typeface="Times New Roman" panose="02020603050405020304" pitchFamily="18" charset="0"/>
                  </a:rPr>
                  <a:t></a:t>
                </a:r>
                <a:r>
                  <a:rPr lang="en-US" sz="3200" b="1" spc="-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spc="-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B, there is a </a:t>
                </a:r>
                <a:r>
                  <a:rPr lang="en-US" sz="3200" b="1" spc="-5" dirty="0">
                    <a:latin typeface="Symbol" panose="05050102010706020507" pitchFamily="18" charset="2"/>
                    <a:cs typeface="Times New Roman" panose="02020603050405020304" pitchFamily="18" charset="0"/>
                  </a:rPr>
                  <a:t></a:t>
                </a:r>
                <a:r>
                  <a:rPr lang="en-US" sz="3200" spc="-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with f(a)=b. Define function 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g: B →A  by g(b)=a, where f(a)=b. this yields a single unique function. The only problem that could arise is if g(b)=a</a:t>
                </a:r>
                <a:r>
                  <a:rPr lang="en-US" altLang="en-US" sz="32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≠ a</a:t>
                </a:r>
                <a:r>
                  <a:rPr lang="en-US" altLang="en-US" sz="32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=g(b) because f(a</a:t>
                </a:r>
                <a:r>
                  <a:rPr lang="en-US" altLang="en-US" sz="32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)=b=f(a</a:t>
                </a:r>
                <a:r>
                  <a:rPr lang="en-US" altLang="en-US" sz="32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 But this situation cannot arise because </a:t>
                </a:r>
                <a:r>
                  <a:rPr lang="en-US" altLang="en-US" sz="3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fis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one to one. g is such that 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itchFamily="18" charset="0"/>
                  </a:rPr>
                  <a:t>g o f =I</a:t>
                </a:r>
                <a:r>
                  <a:rPr lang="en-US" sz="3200" baseline="-25000" dirty="0">
                    <a:latin typeface="Times New Roman" panose="02020603050405020304" pitchFamily="18" charset="0"/>
                    <a:cs typeface="Times New Roman" pitchFamily="18" charset="0"/>
                  </a:rPr>
                  <a:t>A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itchFamily="18" charset="0"/>
                  </a:rPr>
                  <a:t> and f o g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=I</a:t>
                </a:r>
                <a:r>
                  <a:rPr lang="en-US" altLang="en-US" sz="32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so we find that f is invertible with g= f</a:t>
                </a:r>
                <a:r>
                  <a:rPr lang="en-US" altLang="en-US" sz="32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spcBef>
                    <a:spcPts val="100"/>
                  </a:spcBef>
                  <a:defRPr/>
                </a:pPr>
                <a:endParaRPr lang="en-US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100"/>
                  </a:spcBef>
                  <a:defRPr/>
                </a:pP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Ex: f</a:t>
                </a:r>
                <a:r>
                  <a:rPr lang="en-US" altLang="en-US" sz="32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R</a:t>
                </a:r>
                <a:r>
                  <a:rPr lang="en-US" alt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→ 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 defined by f</a:t>
                </a:r>
                <a:r>
                  <a:rPr lang="en-US" altLang="en-US" sz="32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(x)=x</a:t>
                </a:r>
                <a:r>
                  <a:rPr lang="en-US" altLang="en-US" sz="32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not invertible since it is neither one to one nor onto. But f</a:t>
                </a:r>
                <a:r>
                  <a:rPr lang="en-US" altLang="en-US" sz="32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[0,+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∞]</a:t>
                </a:r>
                <a:r>
                  <a:rPr lang="en-US" alt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→ 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[0,+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∞] defined by 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en-US" sz="32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(x)=x</a:t>
                </a:r>
                <a:r>
                  <a:rPr lang="en-US" altLang="en-US" sz="32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invertible with f</a:t>
                </a:r>
                <a:r>
                  <a:rPr lang="en-US" altLang="en-US" sz="32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</a:t>
                </a:r>
                <a:r>
                  <a:rPr lang="en-US" altLang="en-US" sz="32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(x)=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en-US" sz="32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en-US" sz="3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rad>
                    <m:r>
                      <a:rPr lang="en-US" altLang="en-US" sz="3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.</m:t>
                    </m:r>
                  </m:oMath>
                </a14:m>
                <a:endParaRPr lang="en-US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100"/>
                  </a:spcBef>
                  <a:defRPr/>
                </a:pPr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100"/>
                  </a:spcBef>
                  <a:defRPr/>
                </a:pPr>
                <a:endParaRPr lang="en-US" sz="3200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spcBef>
                    <a:spcPts val="100"/>
                  </a:spcBef>
                </a:pPr>
                <a:endParaRPr lang="en-US" sz="32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06504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08063" y="1192213"/>
                <a:ext cx="18527712" cy="11111183"/>
              </a:xfrm>
              <a:prstGeom prst="rect">
                <a:avLst/>
              </a:prstGeom>
              <a:blipFill>
                <a:blip r:embed="rId3"/>
                <a:stretch>
                  <a:fillRect l="-757" t="-768" r="-82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ABCBCAC2-8F9A-1C7C-4C64-D6DAEA2BB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95307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9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6500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6502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6503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106504" name="Rectangle 1"/>
          <p:cNvSpPr>
            <a:spLocks noChangeArrowheads="1"/>
          </p:cNvSpPr>
          <p:nvPr/>
        </p:nvSpPr>
        <p:spPr bwMode="auto">
          <a:xfrm>
            <a:off x="1008063" y="1192213"/>
            <a:ext cx="18527712" cy="11169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ts val="100"/>
              </a:spcBef>
              <a:defRPr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 the function f : R → R be defined by f (x) = 4x – 1, ∀ x ∈ R. Then, show that f is one-one. </a:t>
            </a:r>
          </a:p>
          <a:p>
            <a:pPr>
              <a:spcBef>
                <a:spcPts val="100"/>
              </a:spcBef>
              <a:defRPr/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any two elements x1 , x2 ∈ R such that f (x1) = f (x2), we have 4x1 – 1 = 4x2 – 1 ⇒ 4x1 = 4x2 , i.e., x1 = x2 Hence f is one-one.</a:t>
            </a:r>
          </a:p>
          <a:p>
            <a:pPr>
              <a:spcBef>
                <a:spcPts val="100"/>
              </a:spcBef>
              <a:defRPr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00"/>
              </a:spcBef>
              <a:defRPr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If f = {(5, 2), (6, 3)}, g = {(2, 5), (3, 6)}, write f o g. </a:t>
            </a:r>
          </a:p>
          <a:p>
            <a:pPr>
              <a:spcBef>
                <a:spcPts val="100"/>
              </a:spcBef>
              <a:defRPr/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 o g = {(2, 2), (3, 3)} </a:t>
            </a:r>
          </a:p>
          <a:p>
            <a:pPr>
              <a:spcBef>
                <a:spcPts val="100"/>
              </a:spcBef>
              <a:defRPr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00"/>
              </a:spcBef>
              <a:defRPr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Let f : R → R be the function defined by f (x) = 4x – 3 ∀ x ∈ R. Then write f </a:t>
            </a:r>
            <a:r>
              <a:rPr 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–1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  <a:p>
            <a:pPr>
              <a:spcBef>
                <a:spcPts val="100"/>
              </a:spcBef>
              <a:defRPr/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that f (x) = 4x – 3 = y (say), then 4x = y + 3 ⇒ x = (y+3)/4</a:t>
            </a:r>
          </a:p>
          <a:p>
            <a:pPr>
              <a:spcBef>
                <a:spcPts val="100"/>
              </a:spcBef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Hence f </a:t>
            </a:r>
            <a:r>
              <a:rPr 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–1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(y) = (y+3)/4⇒ f </a:t>
            </a:r>
            <a:r>
              <a:rPr 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–1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(x) = (y+3)/4</a:t>
            </a:r>
          </a:p>
          <a:p>
            <a:pPr>
              <a:spcBef>
                <a:spcPts val="100"/>
              </a:spcBef>
              <a:defRPr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00"/>
              </a:spcBef>
              <a:defRPr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Is the binary operation * defined on Z (set of integer) by m * n = m – n +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∀ m, n ∈ Z commutative? </a:t>
            </a:r>
          </a:p>
          <a:p>
            <a:pPr>
              <a:spcBef>
                <a:spcPts val="100"/>
              </a:spcBef>
              <a:defRPr/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No. Since for 1, 2 ∈ Z, 1 * 2 = 1 – 2 + 1.2 = 1 while 2 * 1 = 2 – 1 + 2.1 = 3 so that 1 * 2 ≠ 2 * 1. </a:t>
            </a:r>
          </a:p>
          <a:p>
            <a:pPr>
              <a:spcBef>
                <a:spcPts val="100"/>
              </a:spcBef>
              <a:defRPr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00"/>
              </a:spcBef>
              <a:defRPr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If f = {(5, 2), (6, 3)} and g = {(2, 5), (3, 6)}, write the range of f and g.</a:t>
            </a:r>
          </a:p>
          <a:p>
            <a:pPr>
              <a:spcBef>
                <a:spcPts val="100"/>
              </a:spcBef>
              <a:defRPr/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range of f = {2, 3} and the range of g = {5, 6}. </a:t>
            </a:r>
          </a:p>
          <a:p>
            <a:pPr>
              <a:spcBef>
                <a:spcPts val="100"/>
              </a:spcBef>
              <a:defRPr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00"/>
              </a:spcBef>
              <a:defRPr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If A = {a, b, c, d} and f = {a, b), (b, d), (c, a), (d, c)}, show that f is one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A onto A. Find f </a:t>
            </a:r>
            <a:r>
              <a:rPr 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–1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  <a:p>
            <a:pPr>
              <a:spcBef>
                <a:spcPts val="100"/>
              </a:spcBef>
              <a:defRPr/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is one-one since each element of A is assigned to distinct element of the set A. Also, f is onto since 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(A) = A. And f </a:t>
            </a:r>
            <a:r>
              <a:rPr 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–1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{(b, a), (d, b), (a, c), (c, d)}</a:t>
            </a:r>
          </a:p>
          <a:p>
            <a:pPr>
              <a:spcBef>
                <a:spcPts val="100"/>
              </a:spcBef>
              <a:defRPr/>
            </a:pP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100"/>
              </a:spcBef>
            </a:pP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51650" y="407988"/>
            <a:ext cx="25155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00"/>
              </a:spcBef>
              <a:defRPr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B06EF7BB-9DE6-76BF-3FA0-28C6CFCE47A3}"/>
                  </a:ext>
                </a:extLst>
              </p14:cNvPr>
              <p14:cNvContentPartPr/>
              <p14:nvPr/>
            </p14:nvContentPartPr>
            <p14:xfrm>
              <a:off x="2146680" y="2837880"/>
              <a:ext cx="15959880" cy="7309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06EF7BB-9DE6-76BF-3FA0-28C6CFCE47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37320" y="2828520"/>
                <a:ext cx="15978600" cy="73281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50C87C3C-C424-B74C-4E68-DF8C4C17A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27063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9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6500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6502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6503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106504" name="Rectangle 1"/>
          <p:cNvSpPr>
            <a:spLocks noChangeArrowheads="1"/>
          </p:cNvSpPr>
          <p:nvPr/>
        </p:nvSpPr>
        <p:spPr bwMode="auto">
          <a:xfrm>
            <a:off x="1008063" y="1192213"/>
            <a:ext cx="18527712" cy="8163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527050" indent="-514350">
              <a:spcBef>
                <a:spcPts val="100"/>
              </a:spcBef>
              <a:buAutoNum type="arabicPeriod" startAt="7"/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 the function f : R → R be defined by f(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{(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|y=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mx+b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, where m, b ∈ R. Then, find f</a:t>
            </a:r>
            <a:r>
              <a:rPr 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spcBef>
                <a:spcPts val="100"/>
              </a:spcBef>
              <a:defRPr/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spcBef>
                <a:spcPts val="100"/>
              </a:spcBef>
            </a:pP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00"/>
              </a:spcBef>
            </a:pP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00"/>
              </a:spcBef>
            </a:pP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00"/>
              </a:spcBef>
            </a:pP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00"/>
              </a:spcBef>
            </a:pP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00"/>
              </a:spcBef>
            </a:pP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00"/>
              </a:spcBef>
            </a:pP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00"/>
              </a:spcBef>
            </a:pP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00"/>
              </a:spcBef>
            </a:pP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00"/>
              </a:spcBef>
            </a:pP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00"/>
              </a:spcBef>
            </a:pP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00"/>
              </a:spcBef>
            </a:pP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00"/>
              </a:spcBef>
            </a:pP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00"/>
              </a:spcBef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51650" y="407988"/>
            <a:ext cx="25155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00"/>
              </a:spcBef>
              <a:defRPr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050" y="1920875"/>
            <a:ext cx="15849600" cy="6172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19EED081-9511-78CF-CFBA-2355A7278CBB}"/>
                  </a:ext>
                </a:extLst>
              </p14:cNvPr>
              <p14:cNvContentPartPr/>
              <p14:nvPr/>
            </p14:nvContentPartPr>
            <p14:xfrm>
              <a:off x="3099600" y="3047400"/>
              <a:ext cx="10661040" cy="5361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9EED081-9511-78CF-CFBA-2355A7278CB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90240" y="3038040"/>
                <a:ext cx="10679760" cy="53805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DCBD9D1-DB71-5D41-5BDA-B9FEC70CA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961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object 4"/>
          <p:cNvSpPr>
            <a:spLocks noChangeArrowheads="1"/>
          </p:cNvSpPr>
          <p:nvPr/>
        </p:nvSpPr>
        <p:spPr bwMode="auto">
          <a:xfrm>
            <a:off x="784225" y="301625"/>
            <a:ext cx="930275" cy="7096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579" name="object 5"/>
          <p:cNvSpPr>
            <a:spLocks/>
          </p:cNvSpPr>
          <p:nvPr/>
        </p:nvSpPr>
        <p:spPr bwMode="auto">
          <a:xfrm>
            <a:off x="2970213" y="722313"/>
            <a:ext cx="74612" cy="57150"/>
          </a:xfrm>
          <a:custGeom>
            <a:avLst/>
            <a:gdLst>
              <a:gd name="T0" fmla="*/ 245795238 w 56514"/>
              <a:gd name="T1" fmla="*/ 0 h 56515"/>
              <a:gd name="T2" fmla="*/ 150254486 w 56514"/>
              <a:gd name="T3" fmla="*/ 4932 h 56515"/>
              <a:gd name="T4" fmla="*/ 72112227 w 56514"/>
              <a:gd name="T5" fmla="*/ 18395 h 56515"/>
              <a:gd name="T6" fmla="*/ 19378255 w 56514"/>
              <a:gd name="T7" fmla="*/ 38357 h 56515"/>
              <a:gd name="T8" fmla="*/ 0 w 56514"/>
              <a:gd name="T9" fmla="*/ 62803 h 56515"/>
              <a:gd name="T10" fmla="*/ 19378255 w 56514"/>
              <a:gd name="T11" fmla="*/ 87274 h 56515"/>
              <a:gd name="T12" fmla="*/ 72112227 w 56514"/>
              <a:gd name="T13" fmla="*/ 107274 h 56515"/>
              <a:gd name="T14" fmla="*/ 150254486 w 56514"/>
              <a:gd name="T15" fmla="*/ 120778 h 56515"/>
              <a:gd name="T16" fmla="*/ 245795238 w 56514"/>
              <a:gd name="T17" fmla="*/ 125724 h 56515"/>
              <a:gd name="T18" fmla="*/ 341235529 w 56514"/>
              <a:gd name="T19" fmla="*/ 120778 h 56515"/>
              <a:gd name="T20" fmla="*/ 365090443 w 56514"/>
              <a:gd name="T21" fmla="*/ 116642 h 56515"/>
              <a:gd name="T22" fmla="*/ 245795238 w 56514"/>
              <a:gd name="T23" fmla="*/ 116642 h 56515"/>
              <a:gd name="T24" fmla="*/ 163903044 w 56514"/>
              <a:gd name="T25" fmla="*/ 112400 h 56515"/>
              <a:gd name="T26" fmla="*/ 97042722 w 56514"/>
              <a:gd name="T27" fmla="*/ 100852 h 56515"/>
              <a:gd name="T28" fmla="*/ 52023859 w 56514"/>
              <a:gd name="T29" fmla="*/ 83733 h 56515"/>
              <a:gd name="T30" fmla="*/ 35473670 w 56514"/>
              <a:gd name="T31" fmla="*/ 62803 h 56515"/>
              <a:gd name="T32" fmla="*/ 52023859 w 56514"/>
              <a:gd name="T33" fmla="*/ 41857 h 56515"/>
              <a:gd name="T34" fmla="*/ 97042722 w 56514"/>
              <a:gd name="T35" fmla="*/ 24715 h 56515"/>
              <a:gd name="T36" fmla="*/ 163903044 w 56514"/>
              <a:gd name="T37" fmla="*/ 13118 h 56515"/>
              <a:gd name="T38" fmla="*/ 245795238 w 56514"/>
              <a:gd name="T39" fmla="*/ 8870 h 56515"/>
              <a:gd name="T40" fmla="*/ 364070822 w 56514"/>
              <a:gd name="T41" fmla="*/ 8870 h 56515"/>
              <a:gd name="T42" fmla="*/ 341235529 w 56514"/>
              <a:gd name="T43" fmla="*/ 4932 h 56515"/>
              <a:gd name="T44" fmla="*/ 245795238 w 56514"/>
              <a:gd name="T45" fmla="*/ 0 h 56515"/>
              <a:gd name="T46" fmla="*/ 364070822 w 56514"/>
              <a:gd name="T47" fmla="*/ 8870 h 56515"/>
              <a:gd name="T48" fmla="*/ 245795238 w 56514"/>
              <a:gd name="T49" fmla="*/ 8870 h 56515"/>
              <a:gd name="T50" fmla="*/ 327755286 w 56514"/>
              <a:gd name="T51" fmla="*/ 13118 h 56515"/>
              <a:gd name="T52" fmla="*/ 394631302 w 56514"/>
              <a:gd name="T53" fmla="*/ 24715 h 56515"/>
              <a:gd name="T54" fmla="*/ 439737732 w 56514"/>
              <a:gd name="T55" fmla="*/ 41857 h 56515"/>
              <a:gd name="T56" fmla="*/ 456234314 w 56514"/>
              <a:gd name="T57" fmla="*/ 62803 h 56515"/>
              <a:gd name="T58" fmla="*/ 439737732 w 56514"/>
              <a:gd name="T59" fmla="*/ 83733 h 56515"/>
              <a:gd name="T60" fmla="*/ 394631302 w 56514"/>
              <a:gd name="T61" fmla="*/ 100852 h 56515"/>
              <a:gd name="T62" fmla="*/ 327755286 w 56514"/>
              <a:gd name="T63" fmla="*/ 112400 h 56515"/>
              <a:gd name="T64" fmla="*/ 245795238 w 56514"/>
              <a:gd name="T65" fmla="*/ 116642 h 56515"/>
              <a:gd name="T66" fmla="*/ 365090443 w 56514"/>
              <a:gd name="T67" fmla="*/ 116642 h 56515"/>
              <a:gd name="T68" fmla="*/ 419250653 w 56514"/>
              <a:gd name="T69" fmla="*/ 107274 h 56515"/>
              <a:gd name="T70" fmla="*/ 471931622 w 56514"/>
              <a:gd name="T71" fmla="*/ 87274 h 56515"/>
              <a:gd name="T72" fmla="*/ 491266152 w 56514"/>
              <a:gd name="T73" fmla="*/ 62803 h 56515"/>
              <a:gd name="T74" fmla="*/ 471931622 w 56514"/>
              <a:gd name="T75" fmla="*/ 38357 h 56515"/>
              <a:gd name="T76" fmla="*/ 419250653 w 56514"/>
              <a:gd name="T77" fmla="*/ 18395 h 56515"/>
              <a:gd name="T78" fmla="*/ 364070822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580" name="object 6"/>
          <p:cNvSpPr>
            <a:spLocks/>
          </p:cNvSpPr>
          <p:nvPr/>
        </p:nvSpPr>
        <p:spPr bwMode="auto">
          <a:xfrm>
            <a:off x="2982913" y="735013"/>
            <a:ext cx="46037" cy="31750"/>
          </a:xfrm>
          <a:custGeom>
            <a:avLst/>
            <a:gdLst>
              <a:gd name="T0" fmla="*/ 2147483646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2147483646 w 25400"/>
              <a:gd name="T7" fmla="*/ 31423 h 31750"/>
              <a:gd name="T8" fmla="*/ 2147483646 w 25400"/>
              <a:gd name="T9" fmla="*/ 18292 h 31750"/>
              <a:gd name="T10" fmla="*/ 2147483646 w 25400"/>
              <a:gd name="T11" fmla="*/ 18292 h 31750"/>
              <a:gd name="T12" fmla="*/ 2147483646 w 25400"/>
              <a:gd name="T13" fmla="*/ 17570 h 31750"/>
              <a:gd name="T14" fmla="*/ 2147483646 w 25400"/>
              <a:gd name="T15" fmla="*/ 14669 h 31750"/>
              <a:gd name="T16" fmla="*/ 2147483646 w 25400"/>
              <a:gd name="T17" fmla="*/ 13277 h 31750"/>
              <a:gd name="T18" fmla="*/ 2147483646 w 25400"/>
              <a:gd name="T19" fmla="*/ 13277 h 31750"/>
              <a:gd name="T20" fmla="*/ 2147483646 w 25400"/>
              <a:gd name="T21" fmla="*/ 5329 h 31750"/>
              <a:gd name="T22" fmla="*/ 2147483646 w 25400"/>
              <a:gd name="T23" fmla="*/ 5329 h 31750"/>
              <a:gd name="T24" fmla="*/ 2147483646 w 25400"/>
              <a:gd name="T25" fmla="*/ 3863 h 31750"/>
              <a:gd name="T26" fmla="*/ 2147483646 w 25400"/>
              <a:gd name="T27" fmla="*/ 848 h 31750"/>
              <a:gd name="T28" fmla="*/ 2147483646 w 25400"/>
              <a:gd name="T29" fmla="*/ 0 h 31750"/>
              <a:gd name="T30" fmla="*/ 2147483646 w 25400"/>
              <a:gd name="T31" fmla="*/ 18292 h 31750"/>
              <a:gd name="T32" fmla="*/ 2147483646 w 25400"/>
              <a:gd name="T33" fmla="*/ 18292 h 31750"/>
              <a:gd name="T34" fmla="*/ 2147483646 w 25400"/>
              <a:gd name="T35" fmla="*/ 18680 h 31750"/>
              <a:gd name="T36" fmla="*/ 2147483646 w 25400"/>
              <a:gd name="T37" fmla="*/ 19999 h 31750"/>
              <a:gd name="T38" fmla="*/ 2147483646 w 25400"/>
              <a:gd name="T39" fmla="*/ 24596 h 31750"/>
              <a:gd name="T40" fmla="*/ 2147483646 w 25400"/>
              <a:gd name="T41" fmla="*/ 31423 h 31750"/>
              <a:gd name="T42" fmla="*/ 2147483646 w 25400"/>
              <a:gd name="T43" fmla="*/ 31423 h 31750"/>
              <a:gd name="T44" fmla="*/ 2147483646 w 25400"/>
              <a:gd name="T45" fmla="*/ 25318 h 31750"/>
              <a:gd name="T46" fmla="*/ 2147483646 w 25400"/>
              <a:gd name="T47" fmla="*/ 20229 h 31750"/>
              <a:gd name="T48" fmla="*/ 2147483646 w 25400"/>
              <a:gd name="T49" fmla="*/ 18292 h 31750"/>
              <a:gd name="T50" fmla="*/ 2147483646 w 25400"/>
              <a:gd name="T51" fmla="*/ 5329 h 31750"/>
              <a:gd name="T52" fmla="*/ 2147483646 w 25400"/>
              <a:gd name="T53" fmla="*/ 5329 h 31750"/>
              <a:gd name="T54" fmla="*/ 2147483646 w 25400"/>
              <a:gd name="T55" fmla="*/ 5444 h 31750"/>
              <a:gd name="T56" fmla="*/ 2147483646 w 25400"/>
              <a:gd name="T57" fmla="*/ 6638 h 31750"/>
              <a:gd name="T58" fmla="*/ 2147483646 w 25400"/>
              <a:gd name="T59" fmla="*/ 9224 h 31750"/>
              <a:gd name="T60" fmla="*/ 2147483646 w 25400"/>
              <a:gd name="T61" fmla="*/ 11580 h 31750"/>
              <a:gd name="T62" fmla="*/ 2147483646 w 25400"/>
              <a:gd name="T63" fmla="*/ 12889 h 31750"/>
              <a:gd name="T64" fmla="*/ 2147483646 w 25400"/>
              <a:gd name="T65" fmla="*/ 13277 h 31750"/>
              <a:gd name="T66" fmla="*/ 2147483646 w 25400"/>
              <a:gd name="T67" fmla="*/ 13277 h 31750"/>
              <a:gd name="T68" fmla="*/ 2147483646 w 25400"/>
              <a:gd name="T69" fmla="*/ 8837 h 31750"/>
              <a:gd name="T70" fmla="*/ 2147483646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object 7"/>
          <p:cNvSpPr txBox="1"/>
          <p:nvPr/>
        </p:nvSpPr>
        <p:spPr>
          <a:xfrm>
            <a:off x="1782763" y="450850"/>
            <a:ext cx="1797050" cy="492125"/>
          </a:xfrm>
          <a:prstGeom prst="rect">
            <a:avLst/>
          </a:prstGeom>
        </p:spPr>
        <p:txBody>
          <a:bodyPr lIns="0" tIns="17145" rIns="0" bIns="0">
            <a:spAutoFit/>
          </a:bodyPr>
          <a:lstStyle/>
          <a:p>
            <a:pPr marL="12699" defTabSz="457131" eaLnBrk="1" fontAlgn="auto" hangingPunct="1">
              <a:lnSpc>
                <a:spcPts val="1785"/>
              </a:lnSpc>
              <a:spcBef>
                <a:spcPts val="134"/>
              </a:spcBef>
              <a:spcAft>
                <a:spcPts val="0"/>
              </a:spcAft>
              <a:defRPr/>
            </a:pPr>
            <a:r>
              <a:rPr lang="en-IN" sz="1500" b="1" spc="4" dirty="0">
                <a:solidFill>
                  <a:srgbClr val="231F20"/>
                </a:solidFill>
                <a:latin typeface="Helvetica-Bold"/>
                <a:ea typeface="+mn-ea"/>
                <a:cs typeface="Helvetica-Bold"/>
              </a:rPr>
              <a:t>RV College of </a:t>
            </a:r>
          </a:p>
          <a:p>
            <a:pPr marL="12699" defTabSz="457131" eaLnBrk="1" fontAlgn="auto" hangingPunct="1">
              <a:lnSpc>
                <a:spcPts val="1785"/>
              </a:lnSpc>
              <a:spcBef>
                <a:spcPts val="134"/>
              </a:spcBef>
              <a:spcAft>
                <a:spcPts val="0"/>
              </a:spcAft>
              <a:defRPr/>
            </a:pPr>
            <a:r>
              <a:rPr lang="en-IN" sz="1500" b="1" spc="4" dirty="0">
                <a:solidFill>
                  <a:srgbClr val="231F20"/>
                </a:solidFill>
                <a:latin typeface="Helvetica-Bold"/>
                <a:ea typeface="+mn-ea"/>
                <a:cs typeface="Helvetica-Bold"/>
              </a:rPr>
              <a:t>Engineering</a:t>
            </a:r>
            <a:endParaRPr sz="1500" dirty="0">
              <a:latin typeface="Helvetica-Bold"/>
              <a:ea typeface="+mn-ea"/>
              <a:cs typeface="Helvetica-Bold"/>
            </a:endParaRPr>
          </a:p>
        </p:txBody>
      </p:sp>
      <p:sp>
        <p:nvSpPr>
          <p:cNvPr id="24582" name="Title 10"/>
          <p:cNvSpPr txBox="1">
            <a:spLocks/>
          </p:cNvSpPr>
          <p:nvPr/>
        </p:nvSpPr>
        <p:spPr bwMode="auto">
          <a:xfrm>
            <a:off x="14700250" y="407988"/>
            <a:ext cx="48228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24583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object 9"/>
          <p:cNvSpPr txBox="1"/>
          <p:nvPr/>
        </p:nvSpPr>
        <p:spPr>
          <a:xfrm>
            <a:off x="1054100" y="1192213"/>
            <a:ext cx="16770350" cy="4579937"/>
          </a:xfrm>
          <a:prstGeom prst="rect">
            <a:avLst/>
          </a:prstGeom>
        </p:spPr>
        <p:txBody>
          <a:bodyPr lIns="0" tIns="12700" rIns="0" bIns="0">
            <a:spAutoFit/>
          </a:bodyPr>
          <a:lstStyle>
            <a:lvl1pPr marL="889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>
              <a:spcBef>
                <a:spcPts val="100"/>
              </a:spcBef>
              <a:defRPr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b) If A = {1, 2, 3, 4} and B = {1, 4, 6, 8, 9} and R: A </a:t>
            </a:r>
            <a:r>
              <a:rPr lang="en-IN" sz="3200" spc="75" dirty="0">
                <a:latin typeface="Symbol"/>
                <a:cs typeface="Symbol"/>
              </a:rPr>
              <a:t>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B defined by</a:t>
            </a:r>
          </a:p>
          <a:p>
            <a:pPr>
              <a:spcBef>
                <a:spcPts val="1150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a R b if b = a</a:t>
            </a:r>
            <a:r>
              <a:rPr lang="en-US" sz="3200" baseline="38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. Find the domain, Range, and M</a:t>
            </a:r>
            <a:r>
              <a:rPr lang="en-US" sz="3200" baseline="-10000" dirty="0">
                <a:latin typeface="Times New Roman" pitchFamily="18" charset="0"/>
                <a:cs typeface="Times New Roman" pitchFamily="18" charset="0"/>
              </a:rPr>
              <a:t>R</a:t>
            </a:r>
          </a:p>
          <a:p>
            <a:pPr>
              <a:spcBef>
                <a:spcPts val="1138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A = {1, 2, 3, 4}	B = {1, 4, 6, 8, 9}</a:t>
            </a:r>
          </a:p>
          <a:p>
            <a:pPr>
              <a:lnSpc>
                <a:spcPct val="179000"/>
              </a:lnSpc>
              <a:spcBef>
                <a:spcPts val="13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R = {(x, y)/x A, y B and y = X</a:t>
            </a:r>
            <a:r>
              <a:rPr lang="en-US" sz="3200" baseline="38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}  R = {(1, 1), (2, 4), (3, 9)}</a:t>
            </a:r>
          </a:p>
          <a:p>
            <a:pPr>
              <a:spcBef>
                <a:spcPts val="1150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Domain: Dom (R) = {1, 2, 3}</a:t>
            </a:r>
          </a:p>
          <a:p>
            <a:pPr>
              <a:spcBef>
                <a:spcPts val="1138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Range:	Ran (R) = {1, 4, 9}</a:t>
            </a:r>
          </a:p>
          <a:p>
            <a:pPr>
              <a:spcBef>
                <a:spcPts val="1138"/>
              </a:spcBef>
              <a:defRPr/>
            </a:pP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393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93000" y="4359275"/>
            <a:ext cx="5557838" cy="2187575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9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6500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6502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6503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106504" name="Rectangle 1"/>
          <p:cNvSpPr>
            <a:spLocks noChangeArrowheads="1"/>
          </p:cNvSpPr>
          <p:nvPr/>
        </p:nvSpPr>
        <p:spPr bwMode="auto">
          <a:xfrm>
            <a:off x="1008063" y="1192213"/>
            <a:ext cx="18527712" cy="210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ts val="100"/>
              </a:spcBef>
            </a:pP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00"/>
              </a:spcBef>
            </a:pP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00"/>
              </a:spcBef>
            </a:pP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00"/>
              </a:spcBef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51650" y="407988"/>
            <a:ext cx="25155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00"/>
              </a:spcBef>
              <a:defRPr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850" y="2226477"/>
            <a:ext cx="15011400" cy="79166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E6ED8FA7-5EA8-E0BA-AB8F-5A6DFC58529E}"/>
                  </a:ext>
                </a:extLst>
              </p14:cNvPr>
              <p14:cNvContentPartPr/>
              <p14:nvPr/>
            </p14:nvContentPartPr>
            <p14:xfrm>
              <a:off x="2890440" y="2827440"/>
              <a:ext cx="10283760" cy="1351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6ED8FA7-5EA8-E0BA-AB8F-5A6DFC5852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81080" y="2818080"/>
                <a:ext cx="10302480" cy="13698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A492214-3452-F09A-E3E3-59583F878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46729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9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6500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6502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6503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106504" name="Rectangle 1"/>
          <p:cNvSpPr>
            <a:spLocks noChangeArrowheads="1"/>
          </p:cNvSpPr>
          <p:nvPr/>
        </p:nvSpPr>
        <p:spPr bwMode="auto">
          <a:xfrm>
            <a:off x="1008063" y="1192213"/>
            <a:ext cx="18527712" cy="7153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ts val="100"/>
              </a:spcBef>
            </a:pP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00"/>
              </a:spcBef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 the function f : R → R be defined by f(x) = 3x+1. find f</a:t>
            </a:r>
            <a:r>
              <a:rPr 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spcBef>
                <a:spcPts val="100"/>
              </a:spcBef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Let f</a:t>
            </a:r>
            <a:r>
              <a:rPr 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 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={(x, y) | y=3x+1}</a:t>
            </a:r>
            <a:r>
              <a:rPr 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</a:p>
          <a:p>
            <a:pPr>
              <a:spcBef>
                <a:spcPts val="100"/>
              </a:spcBef>
            </a:pPr>
            <a:r>
              <a:rPr 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{(x, y) | x= 3y+1}  // replacing x by y and y by x</a:t>
            </a:r>
          </a:p>
          <a:p>
            <a:pPr>
              <a:spcBef>
                <a:spcPts val="10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= {(x, y) | y=(x-1)/3}</a:t>
            </a:r>
          </a:p>
          <a:p>
            <a:pPr>
              <a:spcBef>
                <a:spcPts val="10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we get  f</a:t>
            </a:r>
            <a:r>
              <a:rPr 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(x) =(x-1)/3</a:t>
            </a:r>
          </a:p>
          <a:p>
            <a:pPr>
              <a:spcBef>
                <a:spcPts val="100"/>
              </a:spcBef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00"/>
              </a:spcBef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f: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 → R 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by f(x)= x</a:t>
            </a:r>
            <a:r>
              <a:rPr 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+5 find f</a:t>
            </a:r>
            <a:r>
              <a:rPr 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in following cases</a:t>
            </a:r>
          </a:p>
          <a:p>
            <a:pPr marL="527050" indent="-514350">
              <a:spcBef>
                <a:spcPts val="100"/>
              </a:spcBef>
              <a:buAutoNum type="alphaLcParenR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B={6}             f</a:t>
            </a:r>
            <a:r>
              <a:rPr 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(x)={x ∈Z | f(x)=6} = {x ∈Z | x</a:t>
            </a:r>
            <a:r>
              <a:rPr 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+5 =6} = {x ∈Z | x</a:t>
            </a:r>
            <a:r>
              <a:rPr 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1} </a:t>
            </a:r>
          </a:p>
          <a:p>
            <a:pPr>
              <a:spcBef>
                <a:spcPts val="10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Now f</a:t>
            </a:r>
            <a:r>
              <a:rPr 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(6)=±1</a:t>
            </a:r>
          </a:p>
          <a:p>
            <a:pPr>
              <a:spcBef>
                <a:spcPts val="10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 B=[6,7]</a:t>
            </a:r>
          </a:p>
          <a:p>
            <a:pPr lvl="1">
              <a:spcBef>
                <a:spcPts val="10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([6,7]) = {x ∈Z | f(x) ∈[6,7]}</a:t>
            </a:r>
          </a:p>
          <a:p>
            <a:pPr lvl="1">
              <a:spcBef>
                <a:spcPts val="10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</a:t>
            </a:r>
            <a:r>
              <a:rPr 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([6,7]) :  6 ≤x</a:t>
            </a:r>
            <a:r>
              <a:rPr 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+ 5 ≤7 </a:t>
            </a:r>
          </a:p>
          <a:p>
            <a:pPr lvl="1">
              <a:spcBef>
                <a:spcPts val="10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Subtracting 5 we get, 1 ≤x</a:t>
            </a:r>
            <a:r>
              <a:rPr 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≤2              x=±1</a:t>
            </a:r>
          </a:p>
        </p:txBody>
      </p:sp>
      <p:sp>
        <p:nvSpPr>
          <p:cNvPr id="2" name="Rectangle 1"/>
          <p:cNvSpPr/>
          <p:nvPr/>
        </p:nvSpPr>
        <p:spPr>
          <a:xfrm>
            <a:off x="6851650" y="407988"/>
            <a:ext cx="25155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00"/>
              </a:spcBef>
              <a:defRPr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4499A7E2-599D-7328-5C76-98386A244146}"/>
                  </a:ext>
                </a:extLst>
              </p14:cNvPr>
              <p14:cNvContentPartPr/>
              <p14:nvPr/>
            </p14:nvContentPartPr>
            <p14:xfrm>
              <a:off x="1738440" y="2209680"/>
              <a:ext cx="12859920" cy="6408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499A7E2-599D-7328-5C76-98386A24414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29080" y="2200320"/>
                <a:ext cx="12878640" cy="64274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D7404339-CDB1-5D6E-21FA-1016C61D5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47680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9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6500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6502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6503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106504" name="Rectangle 1"/>
          <p:cNvSpPr>
            <a:spLocks noChangeArrowheads="1"/>
          </p:cNvSpPr>
          <p:nvPr/>
        </p:nvSpPr>
        <p:spPr bwMode="auto">
          <a:xfrm>
            <a:off x="1008063" y="1192213"/>
            <a:ext cx="18527712" cy="8669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ts val="100"/>
              </a:spcBef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0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 f: Z → R  given by f(x)= x</a:t>
            </a:r>
            <a:r>
              <a:rPr 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+5 find f</a:t>
            </a:r>
            <a:r>
              <a:rPr 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in following cases</a:t>
            </a:r>
          </a:p>
          <a:p>
            <a:pPr>
              <a:spcBef>
                <a:spcPts val="10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c) B=[6,10]    </a:t>
            </a:r>
          </a:p>
          <a:p>
            <a:pPr>
              <a:spcBef>
                <a:spcPts val="10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([6,10]) = {x ∈Z | f(x) ∈[6,10]}</a:t>
            </a:r>
          </a:p>
          <a:p>
            <a:pPr>
              <a:spcBef>
                <a:spcPts val="10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</a:t>
            </a:r>
            <a:r>
              <a:rPr 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([6,10]) :  6 ≤x</a:t>
            </a:r>
            <a:r>
              <a:rPr 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+ 5 ≤10 </a:t>
            </a:r>
          </a:p>
          <a:p>
            <a:pPr>
              <a:spcBef>
                <a:spcPts val="10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Subtracting 5 we get, 1 ≤x</a:t>
            </a:r>
            <a:r>
              <a:rPr 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≤5             x=±1, ±2</a:t>
            </a:r>
          </a:p>
          <a:p>
            <a:pPr>
              <a:spcBef>
                <a:spcPts val="100"/>
              </a:spcBef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0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d) B=[-4,5)    </a:t>
            </a:r>
          </a:p>
          <a:p>
            <a:pPr>
              <a:spcBef>
                <a:spcPts val="10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([-4,5]) = {x ∈Z | f(x) ∈[-4,5]}</a:t>
            </a:r>
          </a:p>
          <a:p>
            <a:pPr>
              <a:spcBef>
                <a:spcPts val="10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</a:t>
            </a:r>
            <a:r>
              <a:rPr 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([-4,5]) :  -4 ≤x</a:t>
            </a:r>
            <a:r>
              <a:rPr 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+ 5 &lt;5 </a:t>
            </a:r>
          </a:p>
          <a:p>
            <a:pPr>
              <a:spcBef>
                <a:spcPts val="10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Subtracting 5 we get, -9 ≤x</a:t>
            </a:r>
            <a:r>
              <a:rPr 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&lt;0             x=</a:t>
            </a:r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ϕ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00"/>
              </a:spcBef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0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e) B=[-4,5]    </a:t>
            </a:r>
          </a:p>
          <a:p>
            <a:pPr>
              <a:spcBef>
                <a:spcPts val="10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([-4,5]) = {x ∈Z | f(x) ∈[-4,5]}</a:t>
            </a:r>
          </a:p>
          <a:p>
            <a:pPr>
              <a:spcBef>
                <a:spcPts val="10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</a:t>
            </a:r>
            <a:r>
              <a:rPr 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([-4,5]) :  -4 ≤x</a:t>
            </a:r>
            <a:r>
              <a:rPr 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+ 5 ≤5 </a:t>
            </a:r>
          </a:p>
          <a:p>
            <a:pPr>
              <a:spcBef>
                <a:spcPts val="10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Subtracting 5 we get, -9 ≤x</a:t>
            </a:r>
            <a:r>
              <a:rPr 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≤0             x=0</a:t>
            </a:r>
          </a:p>
          <a:p>
            <a:pPr>
              <a:spcBef>
                <a:spcPts val="100"/>
              </a:spcBef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51650" y="407988"/>
            <a:ext cx="25155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00"/>
              </a:spcBef>
              <a:defRPr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087A0D72-A733-E203-8DE8-456406BE94F7}"/>
                  </a:ext>
                </a:extLst>
              </p14:cNvPr>
              <p14:cNvContentPartPr/>
              <p14:nvPr/>
            </p14:nvContentPartPr>
            <p14:xfrm>
              <a:off x="2136240" y="2293200"/>
              <a:ext cx="16116840" cy="7110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87A0D72-A733-E203-8DE8-456406BE94F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26880" y="2283840"/>
                <a:ext cx="16135560" cy="71294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351743A4-A538-3F35-195E-8629A4AFD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71839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9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6500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6502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6503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504" name="Rectangle 1"/>
              <p:cNvSpPr>
                <a:spLocks noChangeArrowheads="1"/>
              </p:cNvSpPr>
              <p:nvPr/>
            </p:nvSpPr>
            <p:spPr bwMode="auto">
              <a:xfrm>
                <a:off x="1212849" y="1498602"/>
                <a:ext cx="18322925" cy="98784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127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defTabSz="4556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defTabSz="4556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defTabSz="4556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defTabSz="4556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ts val="100"/>
                  </a:spcBef>
                </a:pPr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100"/>
                  </a:spcBef>
                </a:pP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10. g: </a:t>
                </a:r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 → R  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given by g(x)= x</a:t>
                </a:r>
                <a:r>
                  <a:rPr lang="en-US" sz="32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+5 find g</a:t>
                </a:r>
                <a:r>
                  <a:rPr lang="en-US" sz="32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 in following cases</a:t>
                </a:r>
              </a:p>
              <a:p>
                <a:pPr marL="527050" indent="-514350">
                  <a:spcBef>
                    <a:spcPts val="100"/>
                  </a:spcBef>
                  <a:buAutoNum type="alphaLcParenR"/>
                </a:pP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B={6}       g</a:t>
                </a:r>
                <a:r>
                  <a:rPr lang="en-US" sz="32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={x ∈R | g(x)=6} = {x ∈R | x</a:t>
                </a:r>
                <a:r>
                  <a:rPr lang="en-US" sz="32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+5 =6} = {x ∈R | x</a:t>
                </a:r>
                <a:r>
                  <a:rPr lang="en-US" sz="32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1} </a:t>
                </a:r>
              </a:p>
              <a:p>
                <a:pPr>
                  <a:spcBef>
                    <a:spcPts val="100"/>
                  </a:spcBef>
                </a:pP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Now g</a:t>
                </a:r>
                <a:r>
                  <a:rPr lang="en-US" sz="32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(6)=±1</a:t>
                </a:r>
              </a:p>
              <a:p>
                <a:pPr>
                  <a:spcBef>
                    <a:spcPts val="100"/>
                  </a:spcBef>
                </a:pP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b) B=[6,7]</a:t>
                </a:r>
              </a:p>
              <a:p>
                <a:pPr lvl="1">
                  <a:spcBef>
                    <a:spcPts val="100"/>
                  </a:spcBef>
                </a:pP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</a:t>
                </a:r>
                <a:r>
                  <a:rPr lang="en-US" sz="32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([6,7]) = {x ∈R | g(x) ∈[6,7]}</a:t>
                </a:r>
              </a:p>
              <a:p>
                <a:pPr lvl="1">
                  <a:spcBef>
                    <a:spcPts val="100"/>
                  </a:spcBef>
                </a:pP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</a:t>
                </a:r>
                <a:r>
                  <a:rPr lang="en-US" sz="32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([6,7]) :  6 ≤x</a:t>
                </a:r>
                <a:r>
                  <a:rPr lang="en-US" sz="32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+ 5 ≤7 </a:t>
                </a:r>
              </a:p>
              <a:p>
                <a:pPr lvl="1">
                  <a:spcBef>
                    <a:spcPts val="100"/>
                  </a:spcBef>
                </a:pP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Subtracting 5 we get, 1 ≤x</a:t>
                </a:r>
                <a:r>
                  <a:rPr lang="en-US" sz="32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≤2 </a:t>
                </a:r>
                <a:r>
                  <a:rPr lang="en-US" sz="3200" dirty="0"/>
                  <a:t>⇒ 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±1 ≤x ≤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±</m:t>
                    </m:r>
                    <m:rad>
                      <m:radPr>
                        <m:degHide m:val="on"/>
                        <m:ctrlPr>
                          <a:rPr lang="en-US" sz="32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lvl="1">
                  <a:spcBef>
                    <a:spcPts val="100"/>
                  </a:spcBef>
                </a:pP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[-1,-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 and [1,</a:t>
                </a:r>
                <a:r>
                  <a:rPr lang="en-US" sz="32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</a:p>
              <a:p>
                <a:pPr>
                  <a:spcBef>
                    <a:spcPts val="100"/>
                  </a:spcBef>
                </a:pP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c) B=[6,10]    </a:t>
                </a:r>
              </a:p>
              <a:p>
                <a:pPr lvl="1">
                  <a:spcBef>
                    <a:spcPts val="100"/>
                  </a:spcBef>
                </a:pP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sz="32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([6,10]) = {x ∈R | g(x) ∈[6,10]}</a:t>
                </a:r>
              </a:p>
              <a:p>
                <a:pPr lvl="1">
                  <a:spcBef>
                    <a:spcPts val="100"/>
                  </a:spcBef>
                </a:pP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</a:t>
                </a:r>
                <a:r>
                  <a:rPr lang="en-US" sz="32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([6,10]) :  6 ≤x</a:t>
                </a:r>
                <a:r>
                  <a:rPr lang="en-US" sz="32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+ 5 ≤10 </a:t>
                </a:r>
              </a:p>
              <a:p>
                <a:pPr lvl="1">
                  <a:spcBef>
                    <a:spcPts val="100"/>
                  </a:spcBef>
                </a:pP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Subtracting 5 we get, 1 ≤x</a:t>
                </a:r>
                <a:r>
                  <a:rPr lang="en-US" sz="32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≤5   </a:t>
                </a:r>
                <a:r>
                  <a:rPr lang="en-US" sz="3200" dirty="0"/>
                  <a:t>⇒ 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±1 ≤x ≤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±</m:t>
                    </m:r>
                    <m:rad>
                      <m:radPr>
                        <m:degHide m:val="on"/>
                        <m:ctrlPr>
                          <a:rPr lang="en-US" sz="3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e>
                    </m:rad>
                  </m:oMath>
                </a14:m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lvl="1">
                  <a:spcBef>
                    <a:spcPts val="100"/>
                  </a:spcBef>
                </a:pP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[-1,-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e>
                    </m:rad>
                  </m:oMath>
                </a14:m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 and [1,</a:t>
                </a:r>
                <a:r>
                  <a:rPr lang="en-US" sz="32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e>
                    </m:rad>
                  </m:oMath>
                </a14:m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</a:p>
              <a:p>
                <a:pPr>
                  <a:spcBef>
                    <a:spcPts val="100"/>
                  </a:spcBef>
                </a:pP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d) B=[-4,5)    </a:t>
                </a:r>
              </a:p>
              <a:p>
                <a:pPr>
                  <a:spcBef>
                    <a:spcPts val="100"/>
                  </a:spcBef>
                </a:pP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sz="32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([-4,5]) = {x ∈R| g(x) ∈[-4,5]}</a:t>
                </a:r>
              </a:p>
              <a:p>
                <a:pPr>
                  <a:spcBef>
                    <a:spcPts val="100"/>
                  </a:spcBef>
                </a:pP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</a:t>
                </a:r>
                <a:r>
                  <a:rPr lang="en-US" sz="32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([-4,5]) :  </a:t>
                </a:r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-4 ≤x</a:t>
                </a:r>
                <a:r>
                  <a:rPr lang="en-US" sz="3200" b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+ 5 &lt;5 </a:t>
                </a:r>
              </a:p>
              <a:p>
                <a:pPr>
                  <a:spcBef>
                    <a:spcPts val="100"/>
                  </a:spcBef>
                </a:pP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Subtracting 5 we get, -9 ≤x</a:t>
                </a:r>
                <a:r>
                  <a:rPr lang="en-US" sz="32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&lt;0 </a:t>
                </a:r>
                <a:r>
                  <a:rPr lang="en-US" sz="3200" dirty="0"/>
                  <a:t>⇒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-9 ≤x</a:t>
                </a:r>
                <a:r>
                  <a:rPr lang="en-US" sz="32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≤ -1   Since square root does not exist for negative numbers</a:t>
                </a:r>
              </a:p>
              <a:p>
                <a:pPr>
                  <a:spcBef>
                    <a:spcPts val="100"/>
                  </a:spcBef>
                </a:pP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x=</a:t>
                </a:r>
                <a:r>
                  <a:rPr lang="el-GR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ϕ</a:t>
                </a:r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6504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12849" y="1498602"/>
                <a:ext cx="18322925" cy="9878473"/>
              </a:xfrm>
              <a:prstGeom prst="rect">
                <a:avLst/>
              </a:prstGeom>
              <a:blipFill>
                <a:blip r:embed="rId3"/>
                <a:stretch>
                  <a:fillRect l="-798" b="-104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6851650" y="407988"/>
            <a:ext cx="25155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00"/>
              </a:spcBef>
              <a:defRPr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xmlns="" id="{A51A7F20-4336-4202-9540-283071FC2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33189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9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6500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6502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6503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106504" name="Rectangle 1"/>
          <p:cNvSpPr>
            <a:spLocks noChangeArrowheads="1"/>
          </p:cNvSpPr>
          <p:nvPr/>
        </p:nvSpPr>
        <p:spPr bwMode="auto">
          <a:xfrm>
            <a:off x="1008063" y="1192213"/>
            <a:ext cx="18527712" cy="4121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ts val="100"/>
              </a:spcBef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0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 g: R → R  given by f(x)= x</a:t>
            </a:r>
            <a:r>
              <a:rPr 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+5 find g</a:t>
            </a:r>
            <a:r>
              <a:rPr 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in following cases</a:t>
            </a:r>
          </a:p>
          <a:p>
            <a:pPr>
              <a:spcBef>
                <a:spcPts val="10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e) B=[-4,5]    </a:t>
            </a:r>
          </a:p>
          <a:p>
            <a:pPr>
              <a:spcBef>
                <a:spcPts val="10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([-4,5]) = {x ∈Z | g(x) ∈[-4,5]}</a:t>
            </a:r>
          </a:p>
          <a:p>
            <a:pPr>
              <a:spcBef>
                <a:spcPts val="10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</a:t>
            </a:r>
            <a:r>
              <a:rPr 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([-4,5]) :  -4 ≤x</a:t>
            </a:r>
            <a:r>
              <a:rPr 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+ 5 ≤5 </a:t>
            </a:r>
          </a:p>
          <a:p>
            <a:pPr>
              <a:spcBef>
                <a:spcPts val="10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Subtracting 5 we get, -9 ≤x</a:t>
            </a:r>
            <a:r>
              <a:rPr 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≤0   </a:t>
            </a:r>
            <a:r>
              <a:rPr lang="en-US" sz="3200" dirty="0"/>
              <a:t>⇒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x=0</a:t>
            </a:r>
          </a:p>
          <a:p>
            <a:pPr>
              <a:spcBef>
                <a:spcPts val="100"/>
              </a:spcBef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00"/>
              </a:spcBef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51650" y="407988"/>
            <a:ext cx="25155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00"/>
              </a:spcBef>
              <a:defRPr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8" y="4283075"/>
            <a:ext cx="12628562" cy="3733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0C728A4A-28C7-F21F-4CAE-AA653109E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12313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9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6500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6502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6503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106504" name="Rectangle 1"/>
          <p:cNvSpPr>
            <a:spLocks noChangeArrowheads="1"/>
          </p:cNvSpPr>
          <p:nvPr/>
        </p:nvSpPr>
        <p:spPr bwMode="auto">
          <a:xfrm>
            <a:off x="1008063" y="1192213"/>
            <a:ext cx="18527712" cy="1090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ts val="100"/>
              </a:spcBef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00"/>
              </a:spcBef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51650" y="407988"/>
            <a:ext cx="25155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00"/>
              </a:spcBef>
              <a:defRPr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450" y="1255924"/>
            <a:ext cx="14477999" cy="100534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A4AEBED0-3E4F-7063-D262-39C716D58F1E}"/>
                  </a:ext>
                </a:extLst>
              </p14:cNvPr>
              <p14:cNvContentPartPr/>
              <p14:nvPr/>
            </p14:nvContentPartPr>
            <p14:xfrm>
              <a:off x="4932360" y="4324680"/>
              <a:ext cx="13205520" cy="3267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4AEBED0-3E4F-7063-D262-39C716D58F1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23000" y="4315320"/>
                <a:ext cx="13224240" cy="32864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18E5281-8E01-C1A4-F2F7-D7CD5D797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15139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9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6500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6502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6503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106504" name="Rectangle 1"/>
          <p:cNvSpPr>
            <a:spLocks noChangeArrowheads="1"/>
          </p:cNvSpPr>
          <p:nvPr/>
        </p:nvSpPr>
        <p:spPr bwMode="auto">
          <a:xfrm>
            <a:off x="1008063" y="1192213"/>
            <a:ext cx="18527712" cy="1090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ts val="100"/>
              </a:spcBef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00"/>
              </a:spcBef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51650" y="407988"/>
            <a:ext cx="25155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00"/>
              </a:spcBef>
              <a:defRPr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79450" y="1616075"/>
                <a:ext cx="18440400" cy="6705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Soln to 13.</a:t>
                </a:r>
              </a:p>
              <a:p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Given f(x)=    x+7        if x≤ 0</a:t>
                </a:r>
              </a:p>
              <a:p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-2x+5    0&lt;x&lt;3</a:t>
                </a:r>
              </a:p>
              <a:p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x-1       3 ≤x</a:t>
                </a:r>
              </a:p>
              <a:p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a) f</a:t>
                </a:r>
                <a:r>
                  <a:rPr lang="en-US" sz="32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  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(-10)= {  x ∈R | x≤ 0  and x+7=-10} ∪ {  x ∈R | 0&lt;x&lt;3  and -2x+5 =-10 } ∪  {x ∈R | 3≤ x  and x-1=-10 }</a:t>
                </a:r>
              </a:p>
              <a:p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= {  x ∈R | x≤ 0  and x=-17} ∪ {  x ∈R | 0&lt;x&lt;3  and x =7.5 } ∪  {x ∈R | 3≤ x  and x=-9}</a:t>
                </a:r>
              </a:p>
              <a:p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= {-17} ∪ </a:t>
                </a:r>
                <a:r>
                  <a:rPr lang="el-GR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Φ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∪ </a:t>
                </a:r>
                <a:r>
                  <a:rPr lang="el-GR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Φ</a:t>
                </a:r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={-17}</a:t>
                </a:r>
              </a:p>
              <a:p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</a:t>
                </a:r>
                <a:r>
                  <a:rPr lang="en-US" sz="32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  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(4)= {-3, ½ , 5}</a:t>
                </a:r>
              </a:p>
              <a:p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b) </a:t>
                </a:r>
                <a:r>
                  <a:rPr lang="en-US" sz="3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 f</a:t>
                </a:r>
                <a:r>
                  <a:rPr lang="en-US" sz="32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 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[-5,-1] =[-12,-8] ,</a:t>
                </a:r>
              </a:p>
              <a:p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ii) f</a:t>
                </a:r>
                <a:r>
                  <a:rPr lang="en-US" sz="32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 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[-5,0] =[-12,-7] ∪ [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,3)</m:t>
                    </m:r>
                  </m:oMath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50" y="1616075"/>
                <a:ext cx="18440400" cy="6705105"/>
              </a:xfrm>
              <a:prstGeom prst="rect">
                <a:avLst/>
              </a:prstGeom>
              <a:blipFill>
                <a:blip r:embed="rId3"/>
                <a:stretch>
                  <a:fillRect l="-826" t="-1273" b="-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1E0819C7-22BC-1361-801E-909E9B605185}"/>
                  </a:ext>
                </a:extLst>
              </p14:cNvPr>
              <p14:cNvContentPartPr/>
              <p14:nvPr/>
            </p14:nvContentPartPr>
            <p14:xfrm>
              <a:off x="1591920" y="2481840"/>
              <a:ext cx="15687360" cy="6189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E0819C7-22BC-1361-801E-909E9B60518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82560" y="2472480"/>
                <a:ext cx="15706080" cy="62078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FBC2068-4567-2394-EB6B-721920DAA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02710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34925" y="-41275"/>
            <a:ext cx="20110450" cy="11309350"/>
          </a:xfrm>
          <a:prstGeom prst="rect">
            <a:avLst/>
          </a:prstGeom>
          <a:solidFill>
            <a:schemeClr val="lt1">
              <a:alpha val="99000"/>
            </a:schemeClr>
          </a:solidFill>
          <a:ln w="76200">
            <a:solidFill>
              <a:srgbClr val="00589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27" tIns="45711" rIns="91427" bIns="45711" anchor="ctr"/>
          <a:lstStyle/>
          <a:p>
            <a:pPr algn="ctr" defTabSz="457131">
              <a:defRPr/>
            </a:pP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110596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0597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0599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0600" name="Title 10"/>
          <p:cNvSpPr>
            <a:spLocks noGrp="1"/>
          </p:cNvSpPr>
          <p:nvPr>
            <p:ph type="title"/>
          </p:nvPr>
        </p:nvSpPr>
        <p:spPr>
          <a:xfrm>
            <a:off x="15462250" y="407988"/>
            <a:ext cx="4060825" cy="947737"/>
          </a:xfrm>
        </p:spPr>
        <p:txBody>
          <a:bodyPr/>
          <a:lstStyle/>
          <a:p>
            <a:pPr algn="r" eaLnBrk="1" hangingPunct="1"/>
            <a:r>
              <a:rPr lang="en-US" altLang="en-US">
                <a:latin typeface="Playfair Display" charset="0"/>
              </a:rPr>
              <a:t>Go, change the world</a:t>
            </a:r>
          </a:p>
        </p:txBody>
      </p:sp>
      <p:pic>
        <p:nvPicPr>
          <p:cNvPr id="110601" name="Picture 2" descr="Image result for thankyou slide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475" y="1463675"/>
            <a:ext cx="12677775" cy="950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DC8BFD0F-CA11-145B-EBA1-3F621835A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object 4"/>
          <p:cNvSpPr>
            <a:spLocks noChangeArrowheads="1"/>
          </p:cNvSpPr>
          <p:nvPr/>
        </p:nvSpPr>
        <p:spPr bwMode="auto">
          <a:xfrm>
            <a:off x="784225" y="301625"/>
            <a:ext cx="930275" cy="7096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5603" name="object 5"/>
          <p:cNvSpPr>
            <a:spLocks/>
          </p:cNvSpPr>
          <p:nvPr/>
        </p:nvSpPr>
        <p:spPr bwMode="auto">
          <a:xfrm>
            <a:off x="2970213" y="722313"/>
            <a:ext cx="74612" cy="57150"/>
          </a:xfrm>
          <a:custGeom>
            <a:avLst/>
            <a:gdLst>
              <a:gd name="T0" fmla="*/ 245795238 w 56514"/>
              <a:gd name="T1" fmla="*/ 0 h 56515"/>
              <a:gd name="T2" fmla="*/ 150254486 w 56514"/>
              <a:gd name="T3" fmla="*/ 4932 h 56515"/>
              <a:gd name="T4" fmla="*/ 72112227 w 56514"/>
              <a:gd name="T5" fmla="*/ 18395 h 56515"/>
              <a:gd name="T6" fmla="*/ 19378255 w 56514"/>
              <a:gd name="T7" fmla="*/ 38357 h 56515"/>
              <a:gd name="T8" fmla="*/ 0 w 56514"/>
              <a:gd name="T9" fmla="*/ 62803 h 56515"/>
              <a:gd name="T10" fmla="*/ 19378255 w 56514"/>
              <a:gd name="T11" fmla="*/ 87274 h 56515"/>
              <a:gd name="T12" fmla="*/ 72112227 w 56514"/>
              <a:gd name="T13" fmla="*/ 107274 h 56515"/>
              <a:gd name="T14" fmla="*/ 150254486 w 56514"/>
              <a:gd name="T15" fmla="*/ 120778 h 56515"/>
              <a:gd name="T16" fmla="*/ 245795238 w 56514"/>
              <a:gd name="T17" fmla="*/ 125724 h 56515"/>
              <a:gd name="T18" fmla="*/ 341235529 w 56514"/>
              <a:gd name="T19" fmla="*/ 120778 h 56515"/>
              <a:gd name="T20" fmla="*/ 365090443 w 56514"/>
              <a:gd name="T21" fmla="*/ 116642 h 56515"/>
              <a:gd name="T22" fmla="*/ 245795238 w 56514"/>
              <a:gd name="T23" fmla="*/ 116642 h 56515"/>
              <a:gd name="T24" fmla="*/ 163903044 w 56514"/>
              <a:gd name="T25" fmla="*/ 112400 h 56515"/>
              <a:gd name="T26" fmla="*/ 97042722 w 56514"/>
              <a:gd name="T27" fmla="*/ 100852 h 56515"/>
              <a:gd name="T28" fmla="*/ 52023859 w 56514"/>
              <a:gd name="T29" fmla="*/ 83733 h 56515"/>
              <a:gd name="T30" fmla="*/ 35473670 w 56514"/>
              <a:gd name="T31" fmla="*/ 62803 h 56515"/>
              <a:gd name="T32" fmla="*/ 52023859 w 56514"/>
              <a:gd name="T33" fmla="*/ 41857 h 56515"/>
              <a:gd name="T34" fmla="*/ 97042722 w 56514"/>
              <a:gd name="T35" fmla="*/ 24715 h 56515"/>
              <a:gd name="T36" fmla="*/ 163903044 w 56514"/>
              <a:gd name="T37" fmla="*/ 13118 h 56515"/>
              <a:gd name="T38" fmla="*/ 245795238 w 56514"/>
              <a:gd name="T39" fmla="*/ 8870 h 56515"/>
              <a:gd name="T40" fmla="*/ 364070822 w 56514"/>
              <a:gd name="T41" fmla="*/ 8870 h 56515"/>
              <a:gd name="T42" fmla="*/ 341235529 w 56514"/>
              <a:gd name="T43" fmla="*/ 4932 h 56515"/>
              <a:gd name="T44" fmla="*/ 245795238 w 56514"/>
              <a:gd name="T45" fmla="*/ 0 h 56515"/>
              <a:gd name="T46" fmla="*/ 364070822 w 56514"/>
              <a:gd name="T47" fmla="*/ 8870 h 56515"/>
              <a:gd name="T48" fmla="*/ 245795238 w 56514"/>
              <a:gd name="T49" fmla="*/ 8870 h 56515"/>
              <a:gd name="T50" fmla="*/ 327755286 w 56514"/>
              <a:gd name="T51" fmla="*/ 13118 h 56515"/>
              <a:gd name="T52" fmla="*/ 394631302 w 56514"/>
              <a:gd name="T53" fmla="*/ 24715 h 56515"/>
              <a:gd name="T54" fmla="*/ 439737732 w 56514"/>
              <a:gd name="T55" fmla="*/ 41857 h 56515"/>
              <a:gd name="T56" fmla="*/ 456234314 w 56514"/>
              <a:gd name="T57" fmla="*/ 62803 h 56515"/>
              <a:gd name="T58" fmla="*/ 439737732 w 56514"/>
              <a:gd name="T59" fmla="*/ 83733 h 56515"/>
              <a:gd name="T60" fmla="*/ 394631302 w 56514"/>
              <a:gd name="T61" fmla="*/ 100852 h 56515"/>
              <a:gd name="T62" fmla="*/ 327755286 w 56514"/>
              <a:gd name="T63" fmla="*/ 112400 h 56515"/>
              <a:gd name="T64" fmla="*/ 245795238 w 56514"/>
              <a:gd name="T65" fmla="*/ 116642 h 56515"/>
              <a:gd name="T66" fmla="*/ 365090443 w 56514"/>
              <a:gd name="T67" fmla="*/ 116642 h 56515"/>
              <a:gd name="T68" fmla="*/ 419250653 w 56514"/>
              <a:gd name="T69" fmla="*/ 107274 h 56515"/>
              <a:gd name="T70" fmla="*/ 471931622 w 56514"/>
              <a:gd name="T71" fmla="*/ 87274 h 56515"/>
              <a:gd name="T72" fmla="*/ 491266152 w 56514"/>
              <a:gd name="T73" fmla="*/ 62803 h 56515"/>
              <a:gd name="T74" fmla="*/ 471931622 w 56514"/>
              <a:gd name="T75" fmla="*/ 38357 h 56515"/>
              <a:gd name="T76" fmla="*/ 419250653 w 56514"/>
              <a:gd name="T77" fmla="*/ 18395 h 56515"/>
              <a:gd name="T78" fmla="*/ 364070822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604" name="object 6"/>
          <p:cNvSpPr>
            <a:spLocks/>
          </p:cNvSpPr>
          <p:nvPr/>
        </p:nvSpPr>
        <p:spPr bwMode="auto">
          <a:xfrm>
            <a:off x="2982913" y="735013"/>
            <a:ext cx="46037" cy="31750"/>
          </a:xfrm>
          <a:custGeom>
            <a:avLst/>
            <a:gdLst>
              <a:gd name="T0" fmla="*/ 2147483646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2147483646 w 25400"/>
              <a:gd name="T7" fmla="*/ 31423 h 31750"/>
              <a:gd name="T8" fmla="*/ 2147483646 w 25400"/>
              <a:gd name="T9" fmla="*/ 18292 h 31750"/>
              <a:gd name="T10" fmla="*/ 2147483646 w 25400"/>
              <a:gd name="T11" fmla="*/ 18292 h 31750"/>
              <a:gd name="T12" fmla="*/ 2147483646 w 25400"/>
              <a:gd name="T13" fmla="*/ 17570 h 31750"/>
              <a:gd name="T14" fmla="*/ 2147483646 w 25400"/>
              <a:gd name="T15" fmla="*/ 14669 h 31750"/>
              <a:gd name="T16" fmla="*/ 2147483646 w 25400"/>
              <a:gd name="T17" fmla="*/ 13277 h 31750"/>
              <a:gd name="T18" fmla="*/ 2147483646 w 25400"/>
              <a:gd name="T19" fmla="*/ 13277 h 31750"/>
              <a:gd name="T20" fmla="*/ 2147483646 w 25400"/>
              <a:gd name="T21" fmla="*/ 5329 h 31750"/>
              <a:gd name="T22" fmla="*/ 2147483646 w 25400"/>
              <a:gd name="T23" fmla="*/ 5329 h 31750"/>
              <a:gd name="T24" fmla="*/ 2147483646 w 25400"/>
              <a:gd name="T25" fmla="*/ 3863 h 31750"/>
              <a:gd name="T26" fmla="*/ 2147483646 w 25400"/>
              <a:gd name="T27" fmla="*/ 848 h 31750"/>
              <a:gd name="T28" fmla="*/ 2147483646 w 25400"/>
              <a:gd name="T29" fmla="*/ 0 h 31750"/>
              <a:gd name="T30" fmla="*/ 2147483646 w 25400"/>
              <a:gd name="T31" fmla="*/ 18292 h 31750"/>
              <a:gd name="T32" fmla="*/ 2147483646 w 25400"/>
              <a:gd name="T33" fmla="*/ 18292 h 31750"/>
              <a:gd name="T34" fmla="*/ 2147483646 w 25400"/>
              <a:gd name="T35" fmla="*/ 18680 h 31750"/>
              <a:gd name="T36" fmla="*/ 2147483646 w 25400"/>
              <a:gd name="T37" fmla="*/ 19999 h 31750"/>
              <a:gd name="T38" fmla="*/ 2147483646 w 25400"/>
              <a:gd name="T39" fmla="*/ 24596 h 31750"/>
              <a:gd name="T40" fmla="*/ 2147483646 w 25400"/>
              <a:gd name="T41" fmla="*/ 31423 h 31750"/>
              <a:gd name="T42" fmla="*/ 2147483646 w 25400"/>
              <a:gd name="T43" fmla="*/ 31423 h 31750"/>
              <a:gd name="T44" fmla="*/ 2147483646 w 25400"/>
              <a:gd name="T45" fmla="*/ 25318 h 31750"/>
              <a:gd name="T46" fmla="*/ 2147483646 w 25400"/>
              <a:gd name="T47" fmla="*/ 20229 h 31750"/>
              <a:gd name="T48" fmla="*/ 2147483646 w 25400"/>
              <a:gd name="T49" fmla="*/ 18292 h 31750"/>
              <a:gd name="T50" fmla="*/ 2147483646 w 25400"/>
              <a:gd name="T51" fmla="*/ 5329 h 31750"/>
              <a:gd name="T52" fmla="*/ 2147483646 w 25400"/>
              <a:gd name="T53" fmla="*/ 5329 h 31750"/>
              <a:gd name="T54" fmla="*/ 2147483646 w 25400"/>
              <a:gd name="T55" fmla="*/ 5444 h 31750"/>
              <a:gd name="T56" fmla="*/ 2147483646 w 25400"/>
              <a:gd name="T57" fmla="*/ 6638 h 31750"/>
              <a:gd name="T58" fmla="*/ 2147483646 w 25400"/>
              <a:gd name="T59" fmla="*/ 9224 h 31750"/>
              <a:gd name="T60" fmla="*/ 2147483646 w 25400"/>
              <a:gd name="T61" fmla="*/ 11580 h 31750"/>
              <a:gd name="T62" fmla="*/ 2147483646 w 25400"/>
              <a:gd name="T63" fmla="*/ 12889 h 31750"/>
              <a:gd name="T64" fmla="*/ 2147483646 w 25400"/>
              <a:gd name="T65" fmla="*/ 13277 h 31750"/>
              <a:gd name="T66" fmla="*/ 2147483646 w 25400"/>
              <a:gd name="T67" fmla="*/ 13277 h 31750"/>
              <a:gd name="T68" fmla="*/ 2147483646 w 25400"/>
              <a:gd name="T69" fmla="*/ 8837 h 31750"/>
              <a:gd name="T70" fmla="*/ 2147483646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object 7"/>
          <p:cNvSpPr txBox="1"/>
          <p:nvPr/>
        </p:nvSpPr>
        <p:spPr>
          <a:xfrm>
            <a:off x="1782763" y="450850"/>
            <a:ext cx="1797050" cy="492125"/>
          </a:xfrm>
          <a:prstGeom prst="rect">
            <a:avLst/>
          </a:prstGeom>
        </p:spPr>
        <p:txBody>
          <a:bodyPr lIns="0" tIns="17145" rIns="0" bIns="0">
            <a:spAutoFit/>
          </a:bodyPr>
          <a:lstStyle/>
          <a:p>
            <a:pPr marL="12699" defTabSz="457131" eaLnBrk="1" fontAlgn="auto" hangingPunct="1">
              <a:lnSpc>
                <a:spcPts val="1785"/>
              </a:lnSpc>
              <a:spcBef>
                <a:spcPts val="134"/>
              </a:spcBef>
              <a:spcAft>
                <a:spcPts val="0"/>
              </a:spcAft>
              <a:defRPr/>
            </a:pPr>
            <a:r>
              <a:rPr lang="en-IN" sz="1500" b="1" spc="4" dirty="0">
                <a:solidFill>
                  <a:srgbClr val="231F20"/>
                </a:solidFill>
                <a:latin typeface="Helvetica-Bold"/>
                <a:ea typeface="+mn-ea"/>
                <a:cs typeface="Helvetica-Bold"/>
              </a:rPr>
              <a:t>RV College of </a:t>
            </a:r>
          </a:p>
          <a:p>
            <a:pPr marL="12699" defTabSz="457131" eaLnBrk="1" fontAlgn="auto" hangingPunct="1">
              <a:lnSpc>
                <a:spcPts val="1785"/>
              </a:lnSpc>
              <a:spcBef>
                <a:spcPts val="134"/>
              </a:spcBef>
              <a:spcAft>
                <a:spcPts val="0"/>
              </a:spcAft>
              <a:defRPr/>
            </a:pPr>
            <a:r>
              <a:rPr lang="en-IN" sz="1500" b="1" spc="4" dirty="0">
                <a:solidFill>
                  <a:srgbClr val="231F20"/>
                </a:solidFill>
                <a:latin typeface="Helvetica-Bold"/>
                <a:ea typeface="+mn-ea"/>
                <a:cs typeface="Helvetica-Bold"/>
              </a:rPr>
              <a:t>Engineering</a:t>
            </a:r>
            <a:endParaRPr sz="1500" dirty="0">
              <a:latin typeface="Helvetica-Bold"/>
              <a:ea typeface="+mn-ea"/>
              <a:cs typeface="Helvetica-Bold"/>
            </a:endParaRPr>
          </a:p>
        </p:txBody>
      </p:sp>
      <p:sp>
        <p:nvSpPr>
          <p:cNvPr id="25606" name="Title 10"/>
          <p:cNvSpPr txBox="1">
            <a:spLocks/>
          </p:cNvSpPr>
          <p:nvPr/>
        </p:nvSpPr>
        <p:spPr bwMode="auto">
          <a:xfrm>
            <a:off x="14700250" y="407988"/>
            <a:ext cx="48228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25607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object 12"/>
          <p:cNvSpPr txBox="1"/>
          <p:nvPr/>
        </p:nvSpPr>
        <p:spPr>
          <a:xfrm>
            <a:off x="1130604" y="1192213"/>
            <a:ext cx="17989246" cy="10082247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  <a:defRPr/>
            </a:pPr>
            <a:r>
              <a:rPr sz="3200" b="1" u="heavy" spc="-5" dirty="0">
                <a:uFill>
                  <a:solidFill>
                    <a:srgbClr val="000000"/>
                  </a:solidFill>
                </a:uFill>
                <a:latin typeface="Times New Roman" pitchFamily="18" charset="0"/>
                <a:cs typeface="Times New Roman" pitchFamily="18" charset="0"/>
              </a:rPr>
              <a:t>Properties </a:t>
            </a:r>
            <a:r>
              <a:rPr sz="3200" b="1" u="heavy" dirty="0">
                <a:uFill>
                  <a:solidFill>
                    <a:srgbClr val="000000"/>
                  </a:solidFill>
                </a:uFill>
                <a:latin typeface="Times New Roman" pitchFamily="18" charset="0"/>
                <a:cs typeface="Times New Roman" pitchFamily="18" charset="0"/>
              </a:rPr>
              <a:t>of a</a:t>
            </a:r>
            <a:r>
              <a:rPr sz="3200" b="1" u="heavy" spc="5" dirty="0">
                <a:uFill>
                  <a:solidFill>
                    <a:srgbClr val="000000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3200" b="1" u="heavy" spc="-5" dirty="0">
                <a:uFill>
                  <a:solidFill>
                    <a:srgbClr val="000000"/>
                  </a:solidFill>
                </a:uFill>
                <a:latin typeface="Times New Roman" pitchFamily="18" charset="0"/>
                <a:cs typeface="Times New Roman" pitchFamily="18" charset="0"/>
              </a:rPr>
              <a:t>relation:</a:t>
            </a:r>
            <a:endParaRPr sz="3200" dirty="0">
              <a:latin typeface="Times New Roman" pitchFamily="18" charset="0"/>
              <a:cs typeface="Times New Roman" pitchFamily="18" charset="0"/>
            </a:endParaRPr>
          </a:p>
          <a:p>
            <a:pPr marL="12700">
              <a:spcBef>
                <a:spcPts val="1115"/>
              </a:spcBef>
              <a:defRPr/>
            </a:pPr>
            <a:r>
              <a:rPr sz="3200" dirty="0">
                <a:latin typeface="Times New Roman" pitchFamily="18" charset="0"/>
                <a:cs typeface="Times New Roman" pitchFamily="18" charset="0"/>
              </a:rPr>
              <a:t>1. </a:t>
            </a:r>
            <a:r>
              <a:rPr sz="3200" b="1" spc="-5" dirty="0">
                <a:latin typeface="Times New Roman" pitchFamily="18" charset="0"/>
                <a:cs typeface="Times New Roman" pitchFamily="18" charset="0"/>
              </a:rPr>
              <a:t>Reflexive: </a:t>
            </a:r>
            <a:r>
              <a:rPr lang="en-US" sz="3200" dirty="0">
                <a:sym typeface="Symbol" pitchFamily="18" charset="2"/>
              </a:rPr>
              <a:t>A relation R on a set A is called </a:t>
            </a:r>
            <a:r>
              <a:rPr lang="en-US" sz="3200" b="1" dirty="0">
                <a:solidFill>
                  <a:srgbClr val="00FFFF"/>
                </a:solidFill>
                <a:sym typeface="Symbol" pitchFamily="18" charset="2"/>
              </a:rPr>
              <a:t>reflexive</a:t>
            </a:r>
            <a:r>
              <a:rPr lang="en-US" sz="3200" dirty="0">
                <a:sym typeface="Symbol" pitchFamily="18" charset="2"/>
              </a:rPr>
              <a:t> if (a, a)R for every element </a:t>
            </a:r>
            <a:r>
              <a:rPr lang="en-US" sz="3200" dirty="0" err="1">
                <a:sym typeface="Symbol" pitchFamily="18" charset="2"/>
              </a:rPr>
              <a:t>aA</a:t>
            </a:r>
            <a:r>
              <a:rPr lang="en-US" sz="3200" dirty="0">
                <a:sym typeface="Symbol" pitchFamily="18" charset="2"/>
              </a:rPr>
              <a:t>. </a:t>
            </a:r>
          </a:p>
          <a:p>
            <a:pPr marL="12700">
              <a:spcBef>
                <a:spcPts val="1115"/>
              </a:spcBef>
              <a:defRPr/>
            </a:pPr>
            <a:r>
              <a:rPr lang="en-US" sz="3200" spc="-1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           Or </a:t>
            </a:r>
          </a:p>
          <a:p>
            <a:pPr marL="12700">
              <a:spcBef>
                <a:spcPts val="0"/>
              </a:spcBef>
              <a:defRPr/>
            </a:pPr>
            <a:r>
              <a:rPr sz="3200" spc="-10" dirty="0">
                <a:latin typeface="Times New Roman" pitchFamily="18" charset="0"/>
                <a:cs typeface="Times New Roman" pitchFamily="18" charset="0"/>
              </a:rPr>
              <a:t>Let </a:t>
            </a:r>
            <a:r>
              <a:rPr sz="3200" dirty="0">
                <a:latin typeface="Times New Roman" pitchFamily="18" charset="0"/>
                <a:cs typeface="Times New Roman" pitchFamily="18" charset="0"/>
              </a:rPr>
              <a:t>R be a 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relation </a:t>
            </a:r>
            <a:r>
              <a:rPr sz="3200" dirty="0">
                <a:latin typeface="Times New Roman" pitchFamily="18" charset="0"/>
                <a:cs typeface="Times New Roman" pitchFamily="18" charset="0"/>
              </a:rPr>
              <a:t>on a 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set</a:t>
            </a:r>
            <a:r>
              <a:rPr sz="3200" spc="1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A.</a:t>
            </a:r>
            <a:endParaRPr sz="3200" dirty="0">
              <a:latin typeface="Times New Roman" pitchFamily="18" charset="0"/>
              <a:cs typeface="Times New Roman" pitchFamily="18" charset="0"/>
            </a:endParaRPr>
          </a:p>
          <a:p>
            <a:pPr marL="12700" marR="1871980">
              <a:spcBef>
                <a:spcPts val="0"/>
              </a:spcBef>
              <a:defRPr/>
            </a:pPr>
            <a:r>
              <a:rPr sz="320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"R </a:t>
            </a:r>
            <a:r>
              <a:rPr sz="3200" dirty="0">
                <a:latin typeface="Times New Roman" pitchFamily="18" charset="0"/>
                <a:cs typeface="Times New Roman" pitchFamily="18" charset="0"/>
              </a:rPr>
              <a:t>is reflexive" if (a, 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a) </a:t>
            </a:r>
            <a:r>
              <a:rPr sz="3200" dirty="0">
                <a:latin typeface="Times New Roman" pitchFamily="18" charset="0"/>
                <a:cs typeface="Times New Roman" pitchFamily="18" charset="0"/>
              </a:rPr>
              <a:t>Є R </a:t>
            </a:r>
            <a:r>
              <a:rPr sz="3200" strike="sngStrike" spc="-5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3200" dirty="0">
                <a:latin typeface="Times New Roman" pitchFamily="18" charset="0"/>
                <a:cs typeface="Times New Roman" pitchFamily="18" charset="0"/>
              </a:rPr>
              <a:t>a 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ЄA </a:t>
            </a:r>
            <a:r>
              <a:rPr sz="3200" dirty="0">
                <a:latin typeface="Times New Roman" pitchFamily="18" charset="0"/>
                <a:cs typeface="Times New Roman" pitchFamily="18" charset="0"/>
              </a:rPr>
              <a:t>or a R 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a, </a:t>
            </a:r>
            <a:r>
              <a:rPr sz="3200" strike="sngStrike" spc="-5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3200" dirty="0">
                <a:latin typeface="Times New Roman" pitchFamily="18" charset="0"/>
                <a:cs typeface="Times New Roman" pitchFamily="18" charset="0"/>
              </a:rPr>
              <a:t>a Є</a:t>
            </a:r>
            <a:r>
              <a:rPr sz="3200" spc="-7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A. </a:t>
            </a:r>
            <a:endParaRPr lang="en-US" sz="3200" spc="-5" dirty="0">
              <a:latin typeface="Times New Roman" pitchFamily="18" charset="0"/>
              <a:cs typeface="Times New Roman" pitchFamily="18" charset="0"/>
            </a:endParaRPr>
          </a:p>
          <a:p>
            <a:pPr marL="12700" marR="1871980">
              <a:spcBef>
                <a:spcPts val="0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# reflexive of relations      =    2^ (n</a:t>
            </a:r>
            <a:r>
              <a:rPr lang="en-US" sz="3200" b="1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 - n)</a:t>
            </a:r>
          </a:p>
          <a:p>
            <a:pPr marL="12700" marR="1871980">
              <a:spcBef>
                <a:spcPts val="0"/>
              </a:spcBef>
              <a:defRPr/>
            </a:pPr>
            <a:endParaRPr lang="en-US" sz="3200" spc="-5" dirty="0">
              <a:latin typeface="Times New Roman" pitchFamily="18" charset="0"/>
              <a:cs typeface="Times New Roman" pitchFamily="18" charset="0"/>
            </a:endParaRPr>
          </a:p>
          <a:p>
            <a:pPr marL="12700" marR="1871980">
              <a:spcBef>
                <a:spcPts val="0"/>
              </a:spcBef>
              <a:defRPr/>
            </a:pPr>
            <a:r>
              <a:rPr sz="3200" spc="-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3200" u="sng" spc="-5" dirty="0">
                <a:uFill>
                  <a:solidFill>
                    <a:srgbClr val="000000"/>
                  </a:solidFill>
                </a:uFill>
                <a:latin typeface="Times New Roman" pitchFamily="18" charset="0"/>
                <a:cs typeface="Times New Roman" pitchFamily="18" charset="0"/>
              </a:rPr>
              <a:t>Example: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 A </a:t>
            </a:r>
            <a:r>
              <a:rPr sz="3200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sz="3200" spc="-10" dirty="0">
                <a:latin typeface="Times New Roman" pitchFamily="18" charset="0"/>
                <a:cs typeface="Times New Roman" pitchFamily="18" charset="0"/>
              </a:rPr>
              <a:t>{</a:t>
            </a:r>
            <a:r>
              <a:rPr lang="en-US" sz="3200" spc="-1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sz="3200" spc="-1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sz="3200" dirty="0">
                <a:latin typeface="Times New Roman" pitchFamily="18" charset="0"/>
                <a:cs typeface="Times New Roman" pitchFamily="18" charset="0"/>
              </a:rPr>
              <a:t>2,</a:t>
            </a:r>
            <a:r>
              <a:rPr sz="3200" spc="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3200" dirty="0">
                <a:latin typeface="Times New Roman" pitchFamily="18" charset="0"/>
                <a:cs typeface="Times New Roman" pitchFamily="18" charset="0"/>
              </a:rPr>
              <a:t>3}</a:t>
            </a:r>
          </a:p>
          <a:p>
            <a:pPr marL="659765">
              <a:spcBef>
                <a:spcPts val="0"/>
              </a:spcBef>
              <a:defRPr/>
            </a:pPr>
            <a:r>
              <a:rPr sz="3200" dirty="0">
                <a:latin typeface="Times New Roman" pitchFamily="18" charset="0"/>
                <a:cs typeface="Times New Roman" pitchFamily="18" charset="0"/>
              </a:rPr>
              <a:t>R = {(1, 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1), (2, </a:t>
            </a:r>
            <a:r>
              <a:rPr sz="3200" dirty="0">
                <a:latin typeface="Times New Roman" pitchFamily="18" charset="0"/>
                <a:cs typeface="Times New Roman" pitchFamily="18" charset="0"/>
              </a:rPr>
              <a:t>2) 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(1, </a:t>
            </a:r>
            <a:r>
              <a:rPr sz="3200" dirty="0">
                <a:latin typeface="Times New Roman" pitchFamily="18" charset="0"/>
                <a:cs typeface="Times New Roman" pitchFamily="18" charset="0"/>
              </a:rPr>
              <a:t>2), 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(3, </a:t>
            </a:r>
            <a:r>
              <a:rPr sz="3200" spc="5" dirty="0">
                <a:latin typeface="Times New Roman" pitchFamily="18" charset="0"/>
                <a:cs typeface="Times New Roman" pitchFamily="18" charset="0"/>
              </a:rPr>
              <a:t>2) 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(3,</a:t>
            </a:r>
            <a:r>
              <a:rPr sz="3200" dirty="0">
                <a:latin typeface="Times New Roman" pitchFamily="18" charset="0"/>
                <a:cs typeface="Times New Roman" pitchFamily="18" charset="0"/>
              </a:rPr>
              <a:t> 3)}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Therefore, </a:t>
            </a:r>
            <a:r>
              <a:rPr sz="3200" dirty="0">
                <a:latin typeface="Times New Roman" pitchFamily="18" charset="0"/>
                <a:cs typeface="Times New Roman" pitchFamily="18" charset="0"/>
              </a:rPr>
              <a:t>R 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is</a:t>
            </a:r>
            <a:r>
              <a:rPr sz="3200" spc="-6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3200" dirty="0">
                <a:latin typeface="Times New Roman" pitchFamily="18" charset="0"/>
                <a:cs typeface="Times New Roman" pitchFamily="18" charset="0"/>
              </a:rPr>
              <a:t>reflexive.</a:t>
            </a:r>
          </a:p>
          <a:p>
            <a:pPr>
              <a:spcBef>
                <a:spcPts val="40"/>
              </a:spcBef>
              <a:defRPr/>
            </a:pPr>
            <a:endParaRPr sz="3200" dirty="0">
              <a:latin typeface="Times New Roman" pitchFamily="18" charset="0"/>
              <a:cs typeface="Times New Roman" pitchFamily="18" charset="0"/>
            </a:endParaRPr>
          </a:p>
          <a:p>
            <a:pPr marL="12700">
              <a:spcBef>
                <a:spcPts val="5"/>
              </a:spcBef>
              <a:defRPr/>
            </a:pPr>
            <a:r>
              <a:rPr sz="3200" spc="-5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sz="3200" spc="3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relation</a:t>
            </a:r>
            <a:r>
              <a:rPr sz="3200" spc="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3200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sz="3200" spc="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3200" dirty="0">
                <a:latin typeface="Times New Roman" pitchFamily="18" charset="0"/>
                <a:cs typeface="Times New Roman" pitchFamily="18" charset="0"/>
              </a:rPr>
              <a:t>on</a:t>
            </a:r>
            <a:r>
              <a:rPr sz="3200" spc="3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32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sz="3200" spc="3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set</a:t>
            </a:r>
            <a:r>
              <a:rPr sz="3200" spc="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sz="3200" spc="3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is</a:t>
            </a:r>
            <a:r>
              <a:rPr sz="3200" spc="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"</a:t>
            </a:r>
            <a:r>
              <a:rPr sz="3200" b="1" spc="-5" dirty="0">
                <a:latin typeface="Times New Roman" pitchFamily="18" charset="0"/>
                <a:cs typeface="Times New Roman" pitchFamily="18" charset="0"/>
              </a:rPr>
              <a:t>no</a:t>
            </a:r>
            <a:r>
              <a:rPr lang="en-US" sz="3200" b="1" spc="-5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sz="3200" b="1" spc="-5" dirty="0">
                <a:latin typeface="Times New Roman" pitchFamily="18" charset="0"/>
                <a:cs typeface="Times New Roman" pitchFamily="18" charset="0"/>
              </a:rPr>
              <a:t>-reflexive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"</a:t>
            </a:r>
            <a:r>
              <a:rPr sz="3200" spc="3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3200" dirty="0">
                <a:latin typeface="Times New Roman" pitchFamily="18" charset="0"/>
                <a:cs typeface="Times New Roman" pitchFamily="18" charset="0"/>
              </a:rPr>
              <a:t>if</a:t>
            </a:r>
            <a:r>
              <a:rPr sz="3200" spc="3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spc="-70" dirty="0">
                <a:latin typeface="Times New Roman" pitchFamily="18" charset="0"/>
                <a:cs typeface="Times New Roman" pitchFamily="18" charset="0"/>
              </a:rPr>
              <a:t>’</a:t>
            </a:r>
            <a:r>
              <a:rPr sz="3200" spc="-70" dirty="0">
                <a:latin typeface="Times New Roman" pitchFamily="18" charset="0"/>
                <a:cs typeface="Times New Roman" pitchFamily="18" charset="0"/>
              </a:rPr>
              <a:t>a‘</a:t>
            </a:r>
            <a:r>
              <a:rPr sz="3200" spc="3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3200" dirty="0">
                <a:latin typeface="Times New Roman" pitchFamily="18" charset="0"/>
                <a:cs typeface="Times New Roman" pitchFamily="18" charset="0"/>
              </a:rPr>
              <a:t>is</a:t>
            </a:r>
            <a:r>
              <a:rPr sz="3200" spc="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3200" dirty="0">
                <a:latin typeface="Times New Roman" pitchFamily="18" charset="0"/>
                <a:cs typeface="Times New Roman" pitchFamily="18" charset="0"/>
              </a:rPr>
              <a:t>not</a:t>
            </a:r>
            <a:r>
              <a:rPr sz="3200" spc="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relation</a:t>
            </a:r>
            <a:r>
              <a:rPr sz="3200" spc="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3200" dirty="0">
                <a:latin typeface="Times New Roman" pitchFamily="18" charset="0"/>
                <a:cs typeface="Times New Roman" pitchFamily="18" charset="0"/>
              </a:rPr>
              <a:t>to</a:t>
            </a:r>
            <a:r>
              <a:rPr sz="3200" spc="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spc="-75" dirty="0">
                <a:latin typeface="Times New Roman" pitchFamily="18" charset="0"/>
                <a:cs typeface="Times New Roman" pitchFamily="18" charset="0"/>
              </a:rPr>
              <a:t>‘</a:t>
            </a:r>
            <a:r>
              <a:rPr sz="3200" spc="-75" dirty="0">
                <a:latin typeface="Times New Roman" pitchFamily="18" charset="0"/>
                <a:cs typeface="Times New Roman" pitchFamily="18" charset="0"/>
              </a:rPr>
              <a:t>a‘</a:t>
            </a:r>
            <a:r>
              <a:rPr sz="3200" spc="3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3200" dirty="0">
                <a:latin typeface="Times New Roman" pitchFamily="18" charset="0"/>
                <a:cs typeface="Times New Roman" pitchFamily="18" charset="0"/>
              </a:rPr>
              <a:t>for</a:t>
            </a:r>
            <a:r>
              <a:rPr sz="3200" spc="3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some</a:t>
            </a:r>
            <a:r>
              <a:rPr sz="3200" spc="3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32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sz="3200" spc="3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ЄA</a:t>
            </a:r>
            <a:r>
              <a:rPr sz="3200" spc="3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3200" dirty="0">
                <a:latin typeface="Times New Roman" pitchFamily="18" charset="0"/>
                <a:cs typeface="Times New Roman" pitchFamily="18" charset="0"/>
              </a:rPr>
              <a:t>or</a:t>
            </a:r>
            <a:r>
              <a:rPr sz="3200" spc="3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sz="3200" spc="-5" dirty="0" err="1">
                <a:latin typeface="Times New Roman" pitchFamily="18" charset="0"/>
                <a:cs typeface="Times New Roman" pitchFamily="18" charset="0"/>
              </a:rPr>
              <a:t>a,a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IN" sz="3200" b="1" dirty="0"/>
              <a:t>∉</a:t>
            </a:r>
            <a:r>
              <a:rPr sz="3200" spc="-10" dirty="0">
                <a:latin typeface="Times New Roman" pitchFamily="18" charset="0"/>
                <a:cs typeface="Times New Roman" pitchFamily="18" charset="0"/>
              </a:rPr>
              <a:t>R 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for some </a:t>
            </a:r>
            <a:r>
              <a:rPr sz="3200" dirty="0">
                <a:latin typeface="Times New Roman" pitchFamily="18" charset="0"/>
                <a:cs typeface="Times New Roman" pitchFamily="18" charset="0"/>
              </a:rPr>
              <a:t>a Є</a:t>
            </a:r>
            <a:r>
              <a:rPr sz="3200" spc="1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3200" dirty="0"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 marL="659765">
              <a:spcBef>
                <a:spcPts val="1150"/>
              </a:spcBef>
              <a:defRPr/>
            </a:pPr>
            <a:r>
              <a:rPr sz="3200" spc="-5" dirty="0">
                <a:latin typeface="Times New Roman" pitchFamily="18" charset="0"/>
                <a:cs typeface="Times New Roman" pitchFamily="18" charset="0"/>
              </a:rPr>
              <a:t>A </a:t>
            </a:r>
            <a:r>
              <a:rPr sz="3200" dirty="0">
                <a:latin typeface="Times New Roman" pitchFamily="18" charset="0"/>
                <a:cs typeface="Times New Roman" pitchFamily="18" charset="0"/>
              </a:rPr>
              <a:t>= {1, 2,</a:t>
            </a:r>
            <a:r>
              <a:rPr sz="3200" spc="-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3200" dirty="0">
                <a:latin typeface="Times New Roman" pitchFamily="18" charset="0"/>
                <a:cs typeface="Times New Roman" pitchFamily="18" charset="0"/>
              </a:rPr>
              <a:t>3}</a:t>
            </a:r>
          </a:p>
          <a:p>
            <a:pPr marL="659765">
              <a:defRPr/>
            </a:pPr>
            <a:r>
              <a:rPr sz="3200" dirty="0">
                <a:latin typeface="Times New Roman" pitchFamily="18" charset="0"/>
                <a:cs typeface="Times New Roman" pitchFamily="18" charset="0"/>
              </a:rPr>
              <a:t>R = {(1, 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1), (2, </a:t>
            </a:r>
            <a:r>
              <a:rPr sz="3200" dirty="0">
                <a:latin typeface="Times New Roman" pitchFamily="18" charset="0"/>
                <a:cs typeface="Times New Roman" pitchFamily="18" charset="0"/>
              </a:rPr>
              <a:t>1), 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(3, </a:t>
            </a:r>
            <a:r>
              <a:rPr sz="3200" dirty="0">
                <a:latin typeface="Times New Roman" pitchFamily="18" charset="0"/>
                <a:cs typeface="Times New Roman" pitchFamily="18" charset="0"/>
              </a:rPr>
              <a:t>2), 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(3, </a:t>
            </a:r>
            <a:r>
              <a:rPr sz="3200" dirty="0">
                <a:latin typeface="Times New Roman" pitchFamily="18" charset="0"/>
                <a:cs typeface="Times New Roman" pitchFamily="18" charset="0"/>
              </a:rPr>
              <a:t>3)} 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sz="3200" dirty="0">
                <a:latin typeface="Times New Roman" pitchFamily="18" charset="0"/>
                <a:cs typeface="Times New Roman" pitchFamily="18" charset="0"/>
              </a:rPr>
              <a:t>(2, 2)</a:t>
            </a:r>
            <a:r>
              <a:rPr sz="3200" spc="3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3200" b="1" dirty="0"/>
              <a:t>∉</a:t>
            </a:r>
            <a:r>
              <a:rPr sz="3200" spc="-10" dirty="0">
                <a:latin typeface="Times New Roman" pitchFamily="18" charset="0"/>
                <a:cs typeface="Times New Roman" pitchFamily="18" charset="0"/>
              </a:rPr>
              <a:t>R</a:t>
            </a:r>
            <a:endParaRPr sz="3200" dirty="0">
              <a:latin typeface="Times New Roman" pitchFamily="18" charset="0"/>
              <a:cs typeface="Times New Roman" pitchFamily="18" charset="0"/>
            </a:endParaRPr>
          </a:p>
          <a:p>
            <a:pPr marL="12700">
              <a:spcBef>
                <a:spcPts val="1155"/>
              </a:spcBef>
              <a:defRPr/>
            </a:pPr>
            <a:r>
              <a:rPr sz="3200" spc="-5" dirty="0">
                <a:latin typeface="Times New Roman" pitchFamily="18" charset="0"/>
                <a:cs typeface="Times New Roman" pitchFamily="18" charset="0"/>
              </a:rPr>
              <a:t>Therefore, </a:t>
            </a:r>
            <a:r>
              <a:rPr sz="3200" dirty="0">
                <a:latin typeface="Times New Roman" pitchFamily="18" charset="0"/>
                <a:cs typeface="Times New Roman" pitchFamily="18" charset="0"/>
              </a:rPr>
              <a:t>R 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is</a:t>
            </a:r>
            <a:r>
              <a:rPr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3200" i="1" spc="-5" dirty="0">
                <a:latin typeface="Times New Roman" pitchFamily="18" charset="0"/>
                <a:cs typeface="Times New Roman" pitchFamily="18" charset="0"/>
              </a:rPr>
              <a:t>not-reflexive.</a:t>
            </a:r>
            <a:endParaRPr lang="en-US" sz="3200" i="1" spc="-5" dirty="0">
              <a:latin typeface="Times New Roman" pitchFamily="18" charset="0"/>
              <a:cs typeface="Times New Roman" pitchFamily="18" charset="0"/>
            </a:endParaRPr>
          </a:p>
          <a:p>
            <a:pPr marL="12700">
              <a:spcBef>
                <a:spcPts val="1155"/>
              </a:spcBef>
              <a:defRPr/>
            </a:pPr>
            <a:r>
              <a:rPr lang="en-US" sz="3200" dirty="0">
                <a:sym typeface="Symbol" pitchFamily="18" charset="2"/>
              </a:rPr>
              <a:t>EX: Are the following relations on {1, 2, 3, 4} reflexive?</a:t>
            </a:r>
          </a:p>
          <a:p>
            <a:pPr marL="12700">
              <a:spcBef>
                <a:spcPts val="1155"/>
              </a:spcBef>
              <a:defRPr/>
            </a:pPr>
            <a:r>
              <a:rPr lang="en-US" sz="3200" i="1" spc="-5" dirty="0"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sz="32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R = {(1, 1), (1, 2), (2, 3), (3, 3), (4, 4)}    </a:t>
            </a:r>
            <a:r>
              <a:rPr lang="en-US" sz="3200" dirty="0" err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Ans</a:t>
            </a:r>
            <a:r>
              <a:rPr lang="en-US" sz="32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: No</a:t>
            </a:r>
          </a:p>
          <a:p>
            <a:pPr marL="12700">
              <a:spcBef>
                <a:spcPts val="1155"/>
              </a:spcBef>
              <a:defRPr/>
            </a:pPr>
            <a:r>
              <a:rPr lang="en-US" sz="3200" i="1" spc="-5" dirty="0"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en-US" sz="32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R = {(1, 1), (2, 2), (2, 3), (3, 3), (4, 4)}   </a:t>
            </a:r>
            <a:r>
              <a:rPr lang="en-US" sz="3200" dirty="0" err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Ans</a:t>
            </a:r>
            <a:r>
              <a:rPr lang="en-US" sz="32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: Yes</a:t>
            </a:r>
          </a:p>
          <a:p>
            <a:pPr marL="12700">
              <a:spcBef>
                <a:spcPts val="1155"/>
              </a:spcBef>
              <a:defRPr/>
            </a:pPr>
            <a:r>
              <a:rPr lang="en-US" sz="3200" i="1" spc="-5" dirty="0">
                <a:latin typeface="Times New Roman" pitchFamily="18" charset="0"/>
                <a:cs typeface="Times New Roman" pitchFamily="18" charset="0"/>
              </a:rPr>
              <a:t>3. </a:t>
            </a:r>
            <a:r>
              <a:rPr lang="en-US" sz="32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R = {(1, 1), (2, 2), (3, 3)}   Ans: No</a:t>
            </a:r>
            <a:endParaRPr sz="3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object 5"/>
          <p:cNvSpPr>
            <a:spLocks/>
          </p:cNvSpPr>
          <p:nvPr/>
        </p:nvSpPr>
        <p:spPr bwMode="auto">
          <a:xfrm>
            <a:off x="2970213" y="722313"/>
            <a:ext cx="74612" cy="57150"/>
          </a:xfrm>
          <a:custGeom>
            <a:avLst/>
            <a:gdLst>
              <a:gd name="T0" fmla="*/ 245795238 w 56514"/>
              <a:gd name="T1" fmla="*/ 0 h 56515"/>
              <a:gd name="T2" fmla="*/ 150254486 w 56514"/>
              <a:gd name="T3" fmla="*/ 4932 h 56515"/>
              <a:gd name="T4" fmla="*/ 72112227 w 56514"/>
              <a:gd name="T5" fmla="*/ 18395 h 56515"/>
              <a:gd name="T6" fmla="*/ 19378255 w 56514"/>
              <a:gd name="T7" fmla="*/ 38357 h 56515"/>
              <a:gd name="T8" fmla="*/ 0 w 56514"/>
              <a:gd name="T9" fmla="*/ 62803 h 56515"/>
              <a:gd name="T10" fmla="*/ 19378255 w 56514"/>
              <a:gd name="T11" fmla="*/ 87274 h 56515"/>
              <a:gd name="T12" fmla="*/ 72112227 w 56514"/>
              <a:gd name="T13" fmla="*/ 107274 h 56515"/>
              <a:gd name="T14" fmla="*/ 150254486 w 56514"/>
              <a:gd name="T15" fmla="*/ 120778 h 56515"/>
              <a:gd name="T16" fmla="*/ 245795238 w 56514"/>
              <a:gd name="T17" fmla="*/ 125724 h 56515"/>
              <a:gd name="T18" fmla="*/ 341235529 w 56514"/>
              <a:gd name="T19" fmla="*/ 120778 h 56515"/>
              <a:gd name="T20" fmla="*/ 365090443 w 56514"/>
              <a:gd name="T21" fmla="*/ 116642 h 56515"/>
              <a:gd name="T22" fmla="*/ 245795238 w 56514"/>
              <a:gd name="T23" fmla="*/ 116642 h 56515"/>
              <a:gd name="T24" fmla="*/ 163903044 w 56514"/>
              <a:gd name="T25" fmla="*/ 112400 h 56515"/>
              <a:gd name="T26" fmla="*/ 97042722 w 56514"/>
              <a:gd name="T27" fmla="*/ 100852 h 56515"/>
              <a:gd name="T28" fmla="*/ 52023859 w 56514"/>
              <a:gd name="T29" fmla="*/ 83733 h 56515"/>
              <a:gd name="T30" fmla="*/ 35473670 w 56514"/>
              <a:gd name="T31" fmla="*/ 62803 h 56515"/>
              <a:gd name="T32" fmla="*/ 52023859 w 56514"/>
              <a:gd name="T33" fmla="*/ 41857 h 56515"/>
              <a:gd name="T34" fmla="*/ 97042722 w 56514"/>
              <a:gd name="T35" fmla="*/ 24715 h 56515"/>
              <a:gd name="T36" fmla="*/ 163903044 w 56514"/>
              <a:gd name="T37" fmla="*/ 13118 h 56515"/>
              <a:gd name="T38" fmla="*/ 245795238 w 56514"/>
              <a:gd name="T39" fmla="*/ 8870 h 56515"/>
              <a:gd name="T40" fmla="*/ 364070822 w 56514"/>
              <a:gd name="T41" fmla="*/ 8870 h 56515"/>
              <a:gd name="T42" fmla="*/ 341235529 w 56514"/>
              <a:gd name="T43" fmla="*/ 4932 h 56515"/>
              <a:gd name="T44" fmla="*/ 245795238 w 56514"/>
              <a:gd name="T45" fmla="*/ 0 h 56515"/>
              <a:gd name="T46" fmla="*/ 364070822 w 56514"/>
              <a:gd name="T47" fmla="*/ 8870 h 56515"/>
              <a:gd name="T48" fmla="*/ 245795238 w 56514"/>
              <a:gd name="T49" fmla="*/ 8870 h 56515"/>
              <a:gd name="T50" fmla="*/ 327755286 w 56514"/>
              <a:gd name="T51" fmla="*/ 13118 h 56515"/>
              <a:gd name="T52" fmla="*/ 394631302 w 56514"/>
              <a:gd name="T53" fmla="*/ 24715 h 56515"/>
              <a:gd name="T54" fmla="*/ 439737732 w 56514"/>
              <a:gd name="T55" fmla="*/ 41857 h 56515"/>
              <a:gd name="T56" fmla="*/ 456234314 w 56514"/>
              <a:gd name="T57" fmla="*/ 62803 h 56515"/>
              <a:gd name="T58" fmla="*/ 439737732 w 56514"/>
              <a:gd name="T59" fmla="*/ 83733 h 56515"/>
              <a:gd name="T60" fmla="*/ 394631302 w 56514"/>
              <a:gd name="T61" fmla="*/ 100852 h 56515"/>
              <a:gd name="T62" fmla="*/ 327755286 w 56514"/>
              <a:gd name="T63" fmla="*/ 112400 h 56515"/>
              <a:gd name="T64" fmla="*/ 245795238 w 56514"/>
              <a:gd name="T65" fmla="*/ 116642 h 56515"/>
              <a:gd name="T66" fmla="*/ 365090443 w 56514"/>
              <a:gd name="T67" fmla="*/ 116642 h 56515"/>
              <a:gd name="T68" fmla="*/ 419250653 w 56514"/>
              <a:gd name="T69" fmla="*/ 107274 h 56515"/>
              <a:gd name="T70" fmla="*/ 471931622 w 56514"/>
              <a:gd name="T71" fmla="*/ 87274 h 56515"/>
              <a:gd name="T72" fmla="*/ 491266152 w 56514"/>
              <a:gd name="T73" fmla="*/ 62803 h 56515"/>
              <a:gd name="T74" fmla="*/ 471931622 w 56514"/>
              <a:gd name="T75" fmla="*/ 38357 h 56515"/>
              <a:gd name="T76" fmla="*/ 419250653 w 56514"/>
              <a:gd name="T77" fmla="*/ 18395 h 56515"/>
              <a:gd name="T78" fmla="*/ 364070822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6628" name="object 6"/>
          <p:cNvSpPr>
            <a:spLocks/>
          </p:cNvSpPr>
          <p:nvPr/>
        </p:nvSpPr>
        <p:spPr bwMode="auto">
          <a:xfrm>
            <a:off x="2982913" y="735013"/>
            <a:ext cx="46037" cy="31750"/>
          </a:xfrm>
          <a:custGeom>
            <a:avLst/>
            <a:gdLst>
              <a:gd name="T0" fmla="*/ 2147483646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2147483646 w 25400"/>
              <a:gd name="T7" fmla="*/ 31423 h 31750"/>
              <a:gd name="T8" fmla="*/ 2147483646 w 25400"/>
              <a:gd name="T9" fmla="*/ 18292 h 31750"/>
              <a:gd name="T10" fmla="*/ 2147483646 w 25400"/>
              <a:gd name="T11" fmla="*/ 18292 h 31750"/>
              <a:gd name="T12" fmla="*/ 2147483646 w 25400"/>
              <a:gd name="T13" fmla="*/ 17570 h 31750"/>
              <a:gd name="T14" fmla="*/ 2147483646 w 25400"/>
              <a:gd name="T15" fmla="*/ 14669 h 31750"/>
              <a:gd name="T16" fmla="*/ 2147483646 w 25400"/>
              <a:gd name="T17" fmla="*/ 13277 h 31750"/>
              <a:gd name="T18" fmla="*/ 2147483646 w 25400"/>
              <a:gd name="T19" fmla="*/ 13277 h 31750"/>
              <a:gd name="T20" fmla="*/ 2147483646 w 25400"/>
              <a:gd name="T21" fmla="*/ 5329 h 31750"/>
              <a:gd name="T22" fmla="*/ 2147483646 w 25400"/>
              <a:gd name="T23" fmla="*/ 5329 h 31750"/>
              <a:gd name="T24" fmla="*/ 2147483646 w 25400"/>
              <a:gd name="T25" fmla="*/ 3863 h 31750"/>
              <a:gd name="T26" fmla="*/ 2147483646 w 25400"/>
              <a:gd name="T27" fmla="*/ 848 h 31750"/>
              <a:gd name="T28" fmla="*/ 2147483646 w 25400"/>
              <a:gd name="T29" fmla="*/ 0 h 31750"/>
              <a:gd name="T30" fmla="*/ 2147483646 w 25400"/>
              <a:gd name="T31" fmla="*/ 18292 h 31750"/>
              <a:gd name="T32" fmla="*/ 2147483646 w 25400"/>
              <a:gd name="T33" fmla="*/ 18292 h 31750"/>
              <a:gd name="T34" fmla="*/ 2147483646 w 25400"/>
              <a:gd name="T35" fmla="*/ 18680 h 31750"/>
              <a:gd name="T36" fmla="*/ 2147483646 w 25400"/>
              <a:gd name="T37" fmla="*/ 19999 h 31750"/>
              <a:gd name="T38" fmla="*/ 2147483646 w 25400"/>
              <a:gd name="T39" fmla="*/ 24596 h 31750"/>
              <a:gd name="T40" fmla="*/ 2147483646 w 25400"/>
              <a:gd name="T41" fmla="*/ 31423 h 31750"/>
              <a:gd name="T42" fmla="*/ 2147483646 w 25400"/>
              <a:gd name="T43" fmla="*/ 31423 h 31750"/>
              <a:gd name="T44" fmla="*/ 2147483646 w 25400"/>
              <a:gd name="T45" fmla="*/ 25318 h 31750"/>
              <a:gd name="T46" fmla="*/ 2147483646 w 25400"/>
              <a:gd name="T47" fmla="*/ 20229 h 31750"/>
              <a:gd name="T48" fmla="*/ 2147483646 w 25400"/>
              <a:gd name="T49" fmla="*/ 18292 h 31750"/>
              <a:gd name="T50" fmla="*/ 2147483646 w 25400"/>
              <a:gd name="T51" fmla="*/ 5329 h 31750"/>
              <a:gd name="T52" fmla="*/ 2147483646 w 25400"/>
              <a:gd name="T53" fmla="*/ 5329 h 31750"/>
              <a:gd name="T54" fmla="*/ 2147483646 w 25400"/>
              <a:gd name="T55" fmla="*/ 5444 h 31750"/>
              <a:gd name="T56" fmla="*/ 2147483646 w 25400"/>
              <a:gd name="T57" fmla="*/ 6638 h 31750"/>
              <a:gd name="T58" fmla="*/ 2147483646 w 25400"/>
              <a:gd name="T59" fmla="*/ 9224 h 31750"/>
              <a:gd name="T60" fmla="*/ 2147483646 w 25400"/>
              <a:gd name="T61" fmla="*/ 11580 h 31750"/>
              <a:gd name="T62" fmla="*/ 2147483646 w 25400"/>
              <a:gd name="T63" fmla="*/ 12889 h 31750"/>
              <a:gd name="T64" fmla="*/ 2147483646 w 25400"/>
              <a:gd name="T65" fmla="*/ 13277 h 31750"/>
              <a:gd name="T66" fmla="*/ 2147483646 w 25400"/>
              <a:gd name="T67" fmla="*/ 13277 h 31750"/>
              <a:gd name="T68" fmla="*/ 2147483646 w 25400"/>
              <a:gd name="T69" fmla="*/ 8837 h 31750"/>
              <a:gd name="T70" fmla="*/ 2147483646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6630" name="Title 10"/>
          <p:cNvSpPr txBox="1">
            <a:spLocks/>
          </p:cNvSpPr>
          <p:nvPr/>
        </p:nvSpPr>
        <p:spPr bwMode="auto">
          <a:xfrm>
            <a:off x="14700250" y="407988"/>
            <a:ext cx="48228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26631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object 12"/>
          <p:cNvSpPr txBox="1"/>
          <p:nvPr/>
        </p:nvSpPr>
        <p:spPr>
          <a:xfrm>
            <a:off x="1130604" y="1192213"/>
            <a:ext cx="17989246" cy="8211735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  <a:defRPr/>
            </a:pPr>
            <a:r>
              <a:rPr sz="3200" b="1" u="heavy" spc="-5" dirty="0">
                <a:uFill>
                  <a:solidFill>
                    <a:srgbClr val="000000"/>
                  </a:solidFill>
                </a:uFill>
                <a:latin typeface="Times New Roman" pitchFamily="18" charset="0"/>
                <a:cs typeface="Times New Roman" pitchFamily="18" charset="0"/>
              </a:rPr>
              <a:t>Properties </a:t>
            </a:r>
            <a:r>
              <a:rPr sz="3200" b="1" u="heavy" dirty="0">
                <a:uFill>
                  <a:solidFill>
                    <a:srgbClr val="000000"/>
                  </a:solidFill>
                </a:uFill>
                <a:latin typeface="Times New Roman" pitchFamily="18" charset="0"/>
                <a:cs typeface="Times New Roman" pitchFamily="18" charset="0"/>
              </a:rPr>
              <a:t>of a</a:t>
            </a:r>
            <a:r>
              <a:rPr sz="3200" b="1" u="heavy" spc="5" dirty="0">
                <a:uFill>
                  <a:solidFill>
                    <a:srgbClr val="000000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3200" b="1" u="heavy" spc="-5" dirty="0">
                <a:uFill>
                  <a:solidFill>
                    <a:srgbClr val="000000"/>
                  </a:solidFill>
                </a:uFill>
                <a:latin typeface="Times New Roman" pitchFamily="18" charset="0"/>
                <a:cs typeface="Times New Roman" pitchFamily="18" charset="0"/>
              </a:rPr>
              <a:t>relation:</a:t>
            </a:r>
            <a:endParaRPr lang="en-US" sz="3200" b="1" u="heavy" spc="-5" dirty="0">
              <a:uFill>
                <a:solidFill>
                  <a:srgbClr val="000000"/>
                </a:solidFill>
              </a:uFill>
              <a:latin typeface="Times New Roman" pitchFamily="18" charset="0"/>
              <a:cs typeface="Times New Roman" pitchFamily="18" charset="0"/>
            </a:endParaRPr>
          </a:p>
          <a:p>
            <a:pPr marL="12700">
              <a:spcBef>
                <a:spcPts val="100"/>
              </a:spcBef>
              <a:defRPr/>
            </a:pPr>
            <a:endParaRPr sz="3200" dirty="0">
              <a:latin typeface="Times New Roman" pitchFamily="18" charset="0"/>
              <a:cs typeface="Times New Roman" pitchFamily="18" charset="0"/>
            </a:endParaRPr>
          </a:p>
          <a:p>
            <a:pPr marL="12700" marR="1253490">
              <a:lnSpc>
                <a:spcPts val="2590"/>
              </a:lnSpc>
              <a:spcBef>
                <a:spcPts val="270"/>
              </a:spcBef>
              <a:buFont typeface="Times New Roman"/>
              <a:buAutoNum type="arabicPeriod" startAt="2"/>
              <a:tabLst>
                <a:tab pos="165100" algn="l"/>
              </a:tabLst>
              <a:defRPr/>
            </a:pPr>
            <a:r>
              <a:rPr lang="en-US" sz="3200" b="1" spc="-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3200" b="1" spc="-5" dirty="0" err="1">
                <a:latin typeface="Times New Roman" pitchFamily="18" charset="0"/>
                <a:cs typeface="Times New Roman" pitchFamily="18" charset="0"/>
              </a:rPr>
              <a:t>Irreflexive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: A relation </a:t>
            </a:r>
            <a:r>
              <a:rPr sz="3200" dirty="0">
                <a:latin typeface="Times New Roman" pitchFamily="18" charset="0"/>
                <a:cs typeface="Times New Roman" pitchFamily="18" charset="0"/>
              </a:rPr>
              <a:t>R on a 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set A is irreflexive </a:t>
            </a:r>
            <a:r>
              <a:rPr sz="3200" dirty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sz="32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, 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3200" spc="-5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IN" sz="3200" b="1" dirty="0"/>
              <a:t> ∉</a:t>
            </a:r>
            <a:r>
              <a:rPr lang="en-IN" sz="3200" spc="-10" dirty="0">
                <a:latin typeface="Times New Roman" pitchFamily="18" charset="0"/>
                <a:cs typeface="Times New Roman" pitchFamily="18" charset="0"/>
              </a:rPr>
              <a:t>R,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3200" strike="sngStrike" spc="-5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3200" dirty="0">
                <a:latin typeface="Times New Roman" pitchFamily="18" charset="0"/>
                <a:cs typeface="Times New Roman" pitchFamily="18" charset="0"/>
              </a:rPr>
              <a:t>a Є 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A. </a:t>
            </a:r>
            <a:r>
              <a:rPr sz="3200" u="sng" spc="-5" dirty="0">
                <a:uFill>
                  <a:solidFill>
                    <a:srgbClr val="000000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endParaRPr lang="en-US" sz="3200" u="sng" spc="-5" dirty="0">
              <a:uFill>
                <a:solidFill>
                  <a:srgbClr val="000000"/>
                </a:solidFill>
              </a:uFill>
              <a:latin typeface="Times New Roman" pitchFamily="18" charset="0"/>
              <a:cs typeface="Times New Roman" pitchFamily="18" charset="0"/>
            </a:endParaRPr>
          </a:p>
          <a:p>
            <a:pPr marL="12700" marR="1253490">
              <a:lnSpc>
                <a:spcPts val="2590"/>
              </a:lnSpc>
              <a:spcBef>
                <a:spcPts val="270"/>
              </a:spcBef>
              <a:tabLst>
                <a:tab pos="165100" algn="l"/>
              </a:tabLst>
              <a:defRPr/>
            </a:pPr>
            <a:endParaRPr lang="en-US" sz="3200" u="sng" spc="-5" dirty="0">
              <a:uFill>
                <a:solidFill>
                  <a:srgbClr val="000000"/>
                </a:solidFill>
              </a:uFill>
              <a:latin typeface="Times New Roman" pitchFamily="18" charset="0"/>
              <a:cs typeface="Times New Roman" pitchFamily="18" charset="0"/>
            </a:endParaRPr>
          </a:p>
          <a:p>
            <a:pPr marL="12700" marR="1253490">
              <a:lnSpc>
                <a:spcPts val="2590"/>
              </a:lnSpc>
              <a:spcBef>
                <a:spcPts val="270"/>
              </a:spcBef>
              <a:tabLst>
                <a:tab pos="165100" algn="l"/>
              </a:tabLst>
              <a:defRPr/>
            </a:pPr>
            <a:r>
              <a:rPr sz="3200" u="sng" spc="-5" dirty="0">
                <a:uFill>
                  <a:solidFill>
                    <a:srgbClr val="000000"/>
                  </a:solidFill>
                </a:uFill>
                <a:latin typeface="Times New Roman" pitchFamily="18" charset="0"/>
                <a:cs typeface="Times New Roman" pitchFamily="18" charset="0"/>
              </a:rPr>
              <a:t>Example: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3200" dirty="0">
                <a:latin typeface="Times New Roman" pitchFamily="18" charset="0"/>
                <a:cs typeface="Times New Roman" pitchFamily="18" charset="0"/>
              </a:rPr>
              <a:t>R = {(1, 2) 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(2, </a:t>
            </a:r>
            <a:r>
              <a:rPr sz="3200" dirty="0">
                <a:latin typeface="Times New Roman" pitchFamily="18" charset="0"/>
                <a:cs typeface="Times New Roman" pitchFamily="18" charset="0"/>
              </a:rPr>
              <a:t>1) (3, 2) 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(3,</a:t>
            </a:r>
            <a:r>
              <a:rPr sz="3200" spc="-3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3200" dirty="0">
                <a:latin typeface="Times New Roman" pitchFamily="18" charset="0"/>
                <a:cs typeface="Times New Roman" pitchFamily="18" charset="0"/>
              </a:rPr>
              <a:t>1)}</a:t>
            </a:r>
          </a:p>
          <a:p>
            <a:pPr marL="1536700">
              <a:spcBef>
                <a:spcPts val="969"/>
              </a:spcBef>
              <a:defRPr/>
            </a:pPr>
            <a:r>
              <a:rPr sz="3200" dirty="0">
                <a:latin typeface="Times New Roman" pitchFamily="18" charset="0"/>
                <a:cs typeface="Times New Roman" pitchFamily="18" charset="0"/>
              </a:rPr>
              <a:t>(1, 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1), (2, </a:t>
            </a:r>
            <a:r>
              <a:rPr sz="3200" dirty="0">
                <a:latin typeface="Times New Roman" pitchFamily="18" charset="0"/>
                <a:cs typeface="Times New Roman" pitchFamily="18" charset="0"/>
              </a:rPr>
              <a:t>2) (3, 3) </a:t>
            </a:r>
            <a:r>
              <a:rPr lang="en-IN" sz="3200" b="1" dirty="0"/>
              <a:t>∉ </a:t>
            </a:r>
            <a:r>
              <a:rPr sz="3200" spc="-10" dirty="0">
                <a:latin typeface="Times New Roman" pitchFamily="18" charset="0"/>
                <a:cs typeface="Times New Roman" pitchFamily="18" charset="0"/>
              </a:rPr>
              <a:t>R 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hence </a:t>
            </a:r>
            <a:r>
              <a:rPr sz="3200" dirty="0">
                <a:latin typeface="Times New Roman" pitchFamily="18" charset="0"/>
                <a:cs typeface="Times New Roman" pitchFamily="18" charset="0"/>
              </a:rPr>
              <a:t>R 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is</a:t>
            </a:r>
            <a:r>
              <a:rPr sz="3200" spc="2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3200" dirty="0">
                <a:latin typeface="Times New Roman" pitchFamily="18" charset="0"/>
                <a:cs typeface="Times New Roman" pitchFamily="18" charset="0"/>
              </a:rPr>
              <a:t>irreflexive.</a:t>
            </a:r>
          </a:p>
          <a:p>
            <a:pPr marL="12700" marR="266065">
              <a:lnSpc>
                <a:spcPct val="179200"/>
              </a:lnSpc>
              <a:spcBef>
                <a:spcPts val="10"/>
              </a:spcBef>
              <a:defRPr/>
            </a:pPr>
            <a:r>
              <a:rPr sz="3200" dirty="0">
                <a:latin typeface="Times New Roman" pitchFamily="18" charset="0"/>
                <a:cs typeface="Times New Roman" pitchFamily="18" charset="0"/>
              </a:rPr>
              <a:t>A 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relation </a:t>
            </a:r>
            <a:r>
              <a:rPr sz="3200" dirty="0">
                <a:latin typeface="Times New Roman" pitchFamily="18" charset="0"/>
                <a:cs typeface="Times New Roman" pitchFamily="18" charset="0"/>
              </a:rPr>
              <a:t>R on a 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set </a:t>
            </a:r>
            <a:r>
              <a:rPr sz="3200" dirty="0">
                <a:latin typeface="Times New Roman" pitchFamily="18" charset="0"/>
                <a:cs typeface="Times New Roman" pitchFamily="18" charset="0"/>
              </a:rPr>
              <a:t>A is </a:t>
            </a:r>
            <a:r>
              <a:rPr sz="3200" spc="-170" dirty="0">
                <a:latin typeface="Times New Roman" pitchFamily="18" charset="0"/>
                <a:cs typeface="Times New Roman" pitchFamily="18" charset="0"/>
              </a:rPr>
              <a:t>―not </a:t>
            </a:r>
            <a:r>
              <a:rPr sz="3200" spc="15" dirty="0">
                <a:latin typeface="Times New Roman" pitchFamily="18" charset="0"/>
                <a:cs typeface="Times New Roman" pitchFamily="18" charset="0"/>
              </a:rPr>
              <a:t>irreflexive </a:t>
            </a:r>
            <a:r>
              <a:rPr sz="3200" dirty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'</a:t>
            </a:r>
            <a:r>
              <a:rPr sz="3200" spc="-7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3200" spc="-70" dirty="0">
                <a:latin typeface="Times New Roman" pitchFamily="18" charset="0"/>
                <a:cs typeface="Times New Roman" pitchFamily="18" charset="0"/>
              </a:rPr>
              <a:t>'</a:t>
            </a:r>
            <a:r>
              <a:rPr sz="3200" spc="-7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3200" dirty="0">
                <a:latin typeface="Times New Roman" pitchFamily="18" charset="0"/>
                <a:cs typeface="Times New Roman" pitchFamily="18" charset="0"/>
              </a:rPr>
              <a:t>is </a:t>
            </a:r>
            <a:r>
              <a:rPr lang="en-US" sz="3200" spc="-5" dirty="0">
                <a:latin typeface="Times New Roman" pitchFamily="18" charset="0"/>
                <a:cs typeface="Times New Roman" pitchFamily="18" charset="0"/>
              </a:rPr>
              <a:t>related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3200" dirty="0">
                <a:latin typeface="Times New Roman" pitchFamily="18" charset="0"/>
                <a:cs typeface="Times New Roman" pitchFamily="18" charset="0"/>
              </a:rPr>
              <a:t>to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'</a:t>
            </a:r>
            <a:r>
              <a:rPr sz="3200" spc="-75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3200" spc="-75" dirty="0">
                <a:latin typeface="Times New Roman" pitchFamily="18" charset="0"/>
                <a:cs typeface="Times New Roman" pitchFamily="18" charset="0"/>
              </a:rPr>
              <a:t>'</a:t>
            </a:r>
            <a:r>
              <a:rPr sz="3200" spc="-7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for </a:t>
            </a:r>
            <a:r>
              <a:rPr sz="3200" dirty="0">
                <a:latin typeface="Times New Roman" pitchFamily="18" charset="0"/>
                <a:cs typeface="Times New Roman" pitchFamily="18" charset="0"/>
              </a:rPr>
              <a:t>some a Є 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A. </a:t>
            </a:r>
            <a:endParaRPr lang="en-US" sz="3200" spc="-5" dirty="0">
              <a:latin typeface="Times New Roman" pitchFamily="18" charset="0"/>
              <a:cs typeface="Times New Roman" pitchFamily="18" charset="0"/>
            </a:endParaRPr>
          </a:p>
          <a:p>
            <a:pPr marL="12700" marR="266065">
              <a:lnSpc>
                <a:spcPct val="179200"/>
              </a:lnSpc>
              <a:spcBef>
                <a:spcPts val="10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#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irreflexive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of relations      =    2^ (n</a:t>
            </a:r>
            <a:r>
              <a:rPr lang="en-US" sz="3200" b="1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 - n)</a:t>
            </a:r>
          </a:p>
          <a:p>
            <a:pPr marL="12700" marR="266065">
              <a:lnSpc>
                <a:spcPct val="179200"/>
              </a:lnSpc>
              <a:spcBef>
                <a:spcPts val="10"/>
              </a:spcBef>
              <a:defRPr/>
            </a:pPr>
            <a:r>
              <a:rPr sz="3200" u="sng" spc="-5" dirty="0">
                <a:uFill>
                  <a:solidFill>
                    <a:srgbClr val="000000"/>
                  </a:solidFill>
                </a:uFill>
                <a:latin typeface="Times New Roman" pitchFamily="18" charset="0"/>
                <a:cs typeface="Times New Roman" pitchFamily="18" charset="0"/>
              </a:rPr>
              <a:t>Example: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3200" spc="-5" dirty="0">
              <a:latin typeface="Times New Roman" pitchFamily="18" charset="0"/>
              <a:cs typeface="Times New Roman" pitchFamily="18" charset="0"/>
            </a:endParaRPr>
          </a:p>
          <a:p>
            <a:pPr marL="12700" marR="266065">
              <a:lnSpc>
                <a:spcPct val="179200"/>
              </a:lnSpc>
              <a:spcBef>
                <a:spcPts val="10"/>
              </a:spcBef>
              <a:defRPr/>
            </a:pPr>
            <a:r>
              <a:rPr lang="en-US" sz="3200" spc="-5" dirty="0">
                <a:latin typeface="Times New Roman" pitchFamily="18" charset="0"/>
                <a:cs typeface="Times New Roman" pitchFamily="18" charset="0"/>
              </a:rPr>
              <a:t>             </a:t>
            </a:r>
            <a:r>
              <a:rPr sz="3200" dirty="0">
                <a:latin typeface="Times New Roman" pitchFamily="18" charset="0"/>
                <a:cs typeface="Times New Roman" pitchFamily="18" charset="0"/>
              </a:rPr>
              <a:t>R= {(1, 1) 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(1, </a:t>
            </a:r>
            <a:r>
              <a:rPr sz="3200" dirty="0">
                <a:latin typeface="Times New Roman" pitchFamily="18" charset="0"/>
                <a:cs typeface="Times New Roman" pitchFamily="18" charset="0"/>
              </a:rPr>
              <a:t>2) (2, 1) 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(3, </a:t>
            </a:r>
            <a:r>
              <a:rPr sz="3200" spc="5" dirty="0">
                <a:latin typeface="Times New Roman" pitchFamily="18" charset="0"/>
                <a:cs typeface="Times New Roman" pitchFamily="18" charset="0"/>
              </a:rPr>
              <a:t>2) 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(3,</a:t>
            </a:r>
            <a:r>
              <a:rPr sz="3200" spc="-3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3200" dirty="0">
                <a:latin typeface="Times New Roman" pitchFamily="18" charset="0"/>
                <a:cs typeface="Times New Roman" pitchFamily="18" charset="0"/>
              </a:rPr>
              <a:t>1)}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on set A={1,2,3}</a:t>
            </a:r>
            <a:endParaRPr sz="3200" dirty="0">
              <a:latin typeface="Times New Roman" pitchFamily="18" charset="0"/>
              <a:cs typeface="Times New Roman" pitchFamily="18" charset="0"/>
            </a:endParaRPr>
          </a:p>
          <a:p>
            <a:pPr marL="1765300">
              <a:spcBef>
                <a:spcPts val="1155"/>
              </a:spcBef>
              <a:defRPr/>
            </a:pPr>
            <a:r>
              <a:rPr sz="3200" dirty="0">
                <a:latin typeface="Times New Roman" pitchFamily="18" charset="0"/>
                <a:cs typeface="Times New Roman" pitchFamily="18" charset="0"/>
              </a:rPr>
              <a:t>(1, 1) Є R hence R is </a:t>
            </a:r>
            <a:r>
              <a:rPr sz="3200" spc="-170" dirty="0">
                <a:latin typeface="Times New Roman" pitchFamily="18" charset="0"/>
                <a:cs typeface="Times New Roman" pitchFamily="18" charset="0"/>
              </a:rPr>
              <a:t>―not</a:t>
            </a:r>
            <a:r>
              <a:rPr sz="3200" spc="-16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3200" spc="10" dirty="0" err="1">
                <a:latin typeface="Times New Roman" pitchFamily="18" charset="0"/>
                <a:cs typeface="Times New Roman" pitchFamily="18" charset="0"/>
              </a:rPr>
              <a:t>irreflexive</a:t>
            </a:r>
            <a:endParaRPr lang="en-US" sz="3200" spc="10" dirty="0">
              <a:latin typeface="Times New Roman" pitchFamily="18" charset="0"/>
              <a:cs typeface="Times New Roman" pitchFamily="18" charset="0"/>
            </a:endParaRPr>
          </a:p>
          <a:p>
            <a:pPr marL="1765300">
              <a:spcBef>
                <a:spcPts val="1155"/>
              </a:spcBef>
              <a:defRPr/>
            </a:pPr>
            <a:r>
              <a:rPr lang="en-US" sz="3200" spc="10" dirty="0">
                <a:latin typeface="Times New Roman" pitchFamily="18" charset="0"/>
                <a:cs typeface="Times New Roman" pitchFamily="18" charset="0"/>
              </a:rPr>
              <a:t>R is not reflexive also, since (2,2) and (3,3)</a:t>
            </a:r>
            <a:r>
              <a:rPr lang="en-IN" sz="3200" b="1" dirty="0"/>
              <a:t> </a:t>
            </a:r>
            <a:r>
              <a:rPr lang="en-IN" sz="3200" dirty="0"/>
              <a:t>∉</a:t>
            </a:r>
            <a:r>
              <a:rPr lang="en-IN" sz="3200" b="1" dirty="0"/>
              <a:t> </a:t>
            </a:r>
            <a:r>
              <a:rPr lang="en-IN" sz="3200" dirty="0"/>
              <a:t>R</a:t>
            </a:r>
            <a:r>
              <a:rPr sz="3200" spc="10" dirty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3200" spc="10" dirty="0">
              <a:latin typeface="Times New Roman" pitchFamily="18" charset="0"/>
              <a:cs typeface="Times New Roman" pitchFamily="18" charset="0"/>
            </a:endParaRPr>
          </a:p>
          <a:p>
            <a:pPr marL="1765300">
              <a:spcBef>
                <a:spcPts val="1155"/>
              </a:spcBef>
              <a:defRPr/>
            </a:pPr>
            <a:r>
              <a:rPr lang="en-US" sz="3200" spc="10" dirty="0">
                <a:latin typeface="Times New Roman" pitchFamily="18" charset="0"/>
                <a:cs typeface="Times New Roman" pitchFamily="18" charset="0"/>
              </a:rPr>
              <a:t>So, R is neither reflexive, nor </a:t>
            </a:r>
            <a:r>
              <a:rPr lang="en-US" sz="3200" spc="10" dirty="0" err="1">
                <a:latin typeface="Times New Roman" pitchFamily="18" charset="0"/>
                <a:cs typeface="Times New Roman" pitchFamily="18" charset="0"/>
              </a:rPr>
              <a:t>irreflexive</a:t>
            </a:r>
            <a:endParaRPr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C2BC75DF-174B-F720-0C12-D37EB88B5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object 5"/>
          <p:cNvSpPr>
            <a:spLocks/>
          </p:cNvSpPr>
          <p:nvPr/>
        </p:nvSpPr>
        <p:spPr bwMode="auto">
          <a:xfrm>
            <a:off x="2970213" y="722313"/>
            <a:ext cx="74612" cy="57150"/>
          </a:xfrm>
          <a:custGeom>
            <a:avLst/>
            <a:gdLst>
              <a:gd name="T0" fmla="*/ 245795238 w 56514"/>
              <a:gd name="T1" fmla="*/ 0 h 56515"/>
              <a:gd name="T2" fmla="*/ 150254486 w 56514"/>
              <a:gd name="T3" fmla="*/ 4932 h 56515"/>
              <a:gd name="T4" fmla="*/ 72112227 w 56514"/>
              <a:gd name="T5" fmla="*/ 18395 h 56515"/>
              <a:gd name="T6" fmla="*/ 19378255 w 56514"/>
              <a:gd name="T7" fmla="*/ 38357 h 56515"/>
              <a:gd name="T8" fmla="*/ 0 w 56514"/>
              <a:gd name="T9" fmla="*/ 62803 h 56515"/>
              <a:gd name="T10" fmla="*/ 19378255 w 56514"/>
              <a:gd name="T11" fmla="*/ 87274 h 56515"/>
              <a:gd name="T12" fmla="*/ 72112227 w 56514"/>
              <a:gd name="T13" fmla="*/ 107274 h 56515"/>
              <a:gd name="T14" fmla="*/ 150254486 w 56514"/>
              <a:gd name="T15" fmla="*/ 120778 h 56515"/>
              <a:gd name="T16" fmla="*/ 245795238 w 56514"/>
              <a:gd name="T17" fmla="*/ 125724 h 56515"/>
              <a:gd name="T18" fmla="*/ 341235529 w 56514"/>
              <a:gd name="T19" fmla="*/ 120778 h 56515"/>
              <a:gd name="T20" fmla="*/ 365090443 w 56514"/>
              <a:gd name="T21" fmla="*/ 116642 h 56515"/>
              <a:gd name="T22" fmla="*/ 245795238 w 56514"/>
              <a:gd name="T23" fmla="*/ 116642 h 56515"/>
              <a:gd name="T24" fmla="*/ 163903044 w 56514"/>
              <a:gd name="T25" fmla="*/ 112400 h 56515"/>
              <a:gd name="T26" fmla="*/ 97042722 w 56514"/>
              <a:gd name="T27" fmla="*/ 100852 h 56515"/>
              <a:gd name="T28" fmla="*/ 52023859 w 56514"/>
              <a:gd name="T29" fmla="*/ 83733 h 56515"/>
              <a:gd name="T30" fmla="*/ 35473670 w 56514"/>
              <a:gd name="T31" fmla="*/ 62803 h 56515"/>
              <a:gd name="T32" fmla="*/ 52023859 w 56514"/>
              <a:gd name="T33" fmla="*/ 41857 h 56515"/>
              <a:gd name="T34" fmla="*/ 97042722 w 56514"/>
              <a:gd name="T35" fmla="*/ 24715 h 56515"/>
              <a:gd name="T36" fmla="*/ 163903044 w 56514"/>
              <a:gd name="T37" fmla="*/ 13118 h 56515"/>
              <a:gd name="T38" fmla="*/ 245795238 w 56514"/>
              <a:gd name="T39" fmla="*/ 8870 h 56515"/>
              <a:gd name="T40" fmla="*/ 364070822 w 56514"/>
              <a:gd name="T41" fmla="*/ 8870 h 56515"/>
              <a:gd name="T42" fmla="*/ 341235529 w 56514"/>
              <a:gd name="T43" fmla="*/ 4932 h 56515"/>
              <a:gd name="T44" fmla="*/ 245795238 w 56514"/>
              <a:gd name="T45" fmla="*/ 0 h 56515"/>
              <a:gd name="T46" fmla="*/ 364070822 w 56514"/>
              <a:gd name="T47" fmla="*/ 8870 h 56515"/>
              <a:gd name="T48" fmla="*/ 245795238 w 56514"/>
              <a:gd name="T49" fmla="*/ 8870 h 56515"/>
              <a:gd name="T50" fmla="*/ 327755286 w 56514"/>
              <a:gd name="T51" fmla="*/ 13118 h 56515"/>
              <a:gd name="T52" fmla="*/ 394631302 w 56514"/>
              <a:gd name="T53" fmla="*/ 24715 h 56515"/>
              <a:gd name="T54" fmla="*/ 439737732 w 56514"/>
              <a:gd name="T55" fmla="*/ 41857 h 56515"/>
              <a:gd name="T56" fmla="*/ 456234314 w 56514"/>
              <a:gd name="T57" fmla="*/ 62803 h 56515"/>
              <a:gd name="T58" fmla="*/ 439737732 w 56514"/>
              <a:gd name="T59" fmla="*/ 83733 h 56515"/>
              <a:gd name="T60" fmla="*/ 394631302 w 56514"/>
              <a:gd name="T61" fmla="*/ 100852 h 56515"/>
              <a:gd name="T62" fmla="*/ 327755286 w 56514"/>
              <a:gd name="T63" fmla="*/ 112400 h 56515"/>
              <a:gd name="T64" fmla="*/ 245795238 w 56514"/>
              <a:gd name="T65" fmla="*/ 116642 h 56515"/>
              <a:gd name="T66" fmla="*/ 365090443 w 56514"/>
              <a:gd name="T67" fmla="*/ 116642 h 56515"/>
              <a:gd name="T68" fmla="*/ 419250653 w 56514"/>
              <a:gd name="T69" fmla="*/ 107274 h 56515"/>
              <a:gd name="T70" fmla="*/ 471931622 w 56514"/>
              <a:gd name="T71" fmla="*/ 87274 h 56515"/>
              <a:gd name="T72" fmla="*/ 491266152 w 56514"/>
              <a:gd name="T73" fmla="*/ 62803 h 56515"/>
              <a:gd name="T74" fmla="*/ 471931622 w 56514"/>
              <a:gd name="T75" fmla="*/ 38357 h 56515"/>
              <a:gd name="T76" fmla="*/ 419250653 w 56514"/>
              <a:gd name="T77" fmla="*/ 18395 h 56515"/>
              <a:gd name="T78" fmla="*/ 364070822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652" name="object 6"/>
          <p:cNvSpPr>
            <a:spLocks/>
          </p:cNvSpPr>
          <p:nvPr/>
        </p:nvSpPr>
        <p:spPr bwMode="auto">
          <a:xfrm>
            <a:off x="2982913" y="735013"/>
            <a:ext cx="46037" cy="31750"/>
          </a:xfrm>
          <a:custGeom>
            <a:avLst/>
            <a:gdLst>
              <a:gd name="T0" fmla="*/ 2147483646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2147483646 w 25400"/>
              <a:gd name="T7" fmla="*/ 31423 h 31750"/>
              <a:gd name="T8" fmla="*/ 2147483646 w 25400"/>
              <a:gd name="T9" fmla="*/ 18292 h 31750"/>
              <a:gd name="T10" fmla="*/ 2147483646 w 25400"/>
              <a:gd name="T11" fmla="*/ 18292 h 31750"/>
              <a:gd name="T12" fmla="*/ 2147483646 w 25400"/>
              <a:gd name="T13" fmla="*/ 17570 h 31750"/>
              <a:gd name="T14" fmla="*/ 2147483646 w 25400"/>
              <a:gd name="T15" fmla="*/ 14669 h 31750"/>
              <a:gd name="T16" fmla="*/ 2147483646 w 25400"/>
              <a:gd name="T17" fmla="*/ 13277 h 31750"/>
              <a:gd name="T18" fmla="*/ 2147483646 w 25400"/>
              <a:gd name="T19" fmla="*/ 13277 h 31750"/>
              <a:gd name="T20" fmla="*/ 2147483646 w 25400"/>
              <a:gd name="T21" fmla="*/ 5329 h 31750"/>
              <a:gd name="T22" fmla="*/ 2147483646 w 25400"/>
              <a:gd name="T23" fmla="*/ 5329 h 31750"/>
              <a:gd name="T24" fmla="*/ 2147483646 w 25400"/>
              <a:gd name="T25" fmla="*/ 3863 h 31750"/>
              <a:gd name="T26" fmla="*/ 2147483646 w 25400"/>
              <a:gd name="T27" fmla="*/ 848 h 31750"/>
              <a:gd name="T28" fmla="*/ 2147483646 w 25400"/>
              <a:gd name="T29" fmla="*/ 0 h 31750"/>
              <a:gd name="T30" fmla="*/ 2147483646 w 25400"/>
              <a:gd name="T31" fmla="*/ 18292 h 31750"/>
              <a:gd name="T32" fmla="*/ 2147483646 w 25400"/>
              <a:gd name="T33" fmla="*/ 18292 h 31750"/>
              <a:gd name="T34" fmla="*/ 2147483646 w 25400"/>
              <a:gd name="T35" fmla="*/ 18680 h 31750"/>
              <a:gd name="T36" fmla="*/ 2147483646 w 25400"/>
              <a:gd name="T37" fmla="*/ 19999 h 31750"/>
              <a:gd name="T38" fmla="*/ 2147483646 w 25400"/>
              <a:gd name="T39" fmla="*/ 24596 h 31750"/>
              <a:gd name="T40" fmla="*/ 2147483646 w 25400"/>
              <a:gd name="T41" fmla="*/ 31423 h 31750"/>
              <a:gd name="T42" fmla="*/ 2147483646 w 25400"/>
              <a:gd name="T43" fmla="*/ 31423 h 31750"/>
              <a:gd name="T44" fmla="*/ 2147483646 w 25400"/>
              <a:gd name="T45" fmla="*/ 25318 h 31750"/>
              <a:gd name="T46" fmla="*/ 2147483646 w 25400"/>
              <a:gd name="T47" fmla="*/ 20229 h 31750"/>
              <a:gd name="T48" fmla="*/ 2147483646 w 25400"/>
              <a:gd name="T49" fmla="*/ 18292 h 31750"/>
              <a:gd name="T50" fmla="*/ 2147483646 w 25400"/>
              <a:gd name="T51" fmla="*/ 5329 h 31750"/>
              <a:gd name="T52" fmla="*/ 2147483646 w 25400"/>
              <a:gd name="T53" fmla="*/ 5329 h 31750"/>
              <a:gd name="T54" fmla="*/ 2147483646 w 25400"/>
              <a:gd name="T55" fmla="*/ 5444 h 31750"/>
              <a:gd name="T56" fmla="*/ 2147483646 w 25400"/>
              <a:gd name="T57" fmla="*/ 6638 h 31750"/>
              <a:gd name="T58" fmla="*/ 2147483646 w 25400"/>
              <a:gd name="T59" fmla="*/ 9224 h 31750"/>
              <a:gd name="T60" fmla="*/ 2147483646 w 25400"/>
              <a:gd name="T61" fmla="*/ 11580 h 31750"/>
              <a:gd name="T62" fmla="*/ 2147483646 w 25400"/>
              <a:gd name="T63" fmla="*/ 12889 h 31750"/>
              <a:gd name="T64" fmla="*/ 2147483646 w 25400"/>
              <a:gd name="T65" fmla="*/ 13277 h 31750"/>
              <a:gd name="T66" fmla="*/ 2147483646 w 25400"/>
              <a:gd name="T67" fmla="*/ 13277 h 31750"/>
              <a:gd name="T68" fmla="*/ 2147483646 w 25400"/>
              <a:gd name="T69" fmla="*/ 8837 h 31750"/>
              <a:gd name="T70" fmla="*/ 2147483646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654" name="Title 10"/>
          <p:cNvSpPr txBox="1">
            <a:spLocks/>
          </p:cNvSpPr>
          <p:nvPr/>
        </p:nvSpPr>
        <p:spPr bwMode="auto">
          <a:xfrm>
            <a:off x="14700250" y="407988"/>
            <a:ext cx="48228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27655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" name="object 12"/>
          <p:cNvSpPr txBox="1"/>
          <p:nvPr/>
        </p:nvSpPr>
        <p:spPr>
          <a:xfrm>
            <a:off x="1130604" y="1539875"/>
            <a:ext cx="17760646" cy="9258560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 marR="5715">
              <a:lnSpc>
                <a:spcPct val="110800"/>
              </a:lnSpc>
              <a:spcBef>
                <a:spcPts val="985"/>
              </a:spcBef>
              <a:buFont typeface="Times New Roman"/>
              <a:buAutoNum type="arabicPeriod" startAt="3"/>
              <a:tabLst>
                <a:tab pos="201930" algn="l"/>
              </a:tabLst>
              <a:defRPr/>
            </a:pPr>
            <a:r>
              <a:rPr sz="3200" b="1" spc="-5" dirty="0">
                <a:latin typeface="Times New Roman" pitchFamily="18" charset="0"/>
                <a:cs typeface="Times New Roman" pitchFamily="18" charset="0"/>
              </a:rPr>
              <a:t>Symmetric </a:t>
            </a:r>
            <a:r>
              <a:rPr sz="3200" b="1" dirty="0" err="1">
                <a:latin typeface="Times New Roman" pitchFamily="18" charset="0"/>
                <a:cs typeface="Times New Roman" pitchFamily="18" charset="0"/>
              </a:rPr>
              <a:t>Relation:</a:t>
            </a:r>
            <a:r>
              <a:rPr lang="en-US" sz="3200" dirty="0" err="1">
                <a:sym typeface="Symbol" pitchFamily="18" charset="2"/>
              </a:rPr>
              <a:t>A</a:t>
            </a:r>
            <a:r>
              <a:rPr lang="en-US" sz="3200" dirty="0">
                <a:sym typeface="Symbol" pitchFamily="18" charset="2"/>
              </a:rPr>
              <a:t> relation R on a set A is called </a:t>
            </a:r>
            <a:r>
              <a:rPr lang="en-US" sz="3200" b="1" dirty="0">
                <a:solidFill>
                  <a:srgbClr val="00FFFF"/>
                </a:solidFill>
                <a:sym typeface="Symbol" pitchFamily="18" charset="2"/>
              </a:rPr>
              <a:t>symmetric</a:t>
            </a:r>
            <a:r>
              <a:rPr lang="en-US" sz="3200" dirty="0">
                <a:sym typeface="Symbol" pitchFamily="18" charset="2"/>
              </a:rPr>
              <a:t> if (b, a)R whenever (a, b)R for all a, </a:t>
            </a:r>
            <a:r>
              <a:rPr lang="en-US" sz="3200" dirty="0" err="1">
                <a:sym typeface="Symbol" pitchFamily="18" charset="2"/>
              </a:rPr>
              <a:t>bA</a:t>
            </a:r>
            <a:r>
              <a:rPr lang="en-US" sz="3200" dirty="0">
                <a:sym typeface="Symbol" pitchFamily="18" charset="2"/>
              </a:rPr>
              <a:t>. 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.</a:t>
            </a:r>
            <a:endParaRPr sz="3200" dirty="0">
              <a:latin typeface="Times New Roman" pitchFamily="18" charset="0"/>
              <a:cs typeface="Times New Roman" pitchFamily="18" charset="0"/>
            </a:endParaRPr>
          </a:p>
          <a:p>
            <a:pPr marL="12700">
              <a:spcBef>
                <a:spcPts val="1140"/>
              </a:spcBef>
              <a:defRPr/>
            </a:pPr>
            <a:r>
              <a:rPr sz="3200" u="sng" spc="-5" dirty="0">
                <a:uFill>
                  <a:solidFill>
                    <a:srgbClr val="000000"/>
                  </a:solidFill>
                </a:uFill>
                <a:latin typeface="Times New Roman" pitchFamily="18" charset="0"/>
                <a:cs typeface="Times New Roman" pitchFamily="18" charset="0"/>
              </a:rPr>
              <a:t>Example: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3200" spc="-10" dirty="0">
                <a:latin typeface="Times New Roman" pitchFamily="18" charset="0"/>
                <a:cs typeface="Times New Roman" pitchFamily="18" charset="0"/>
              </a:rPr>
              <a:t>Let 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A </a:t>
            </a:r>
            <a:r>
              <a:rPr sz="3200" dirty="0">
                <a:latin typeface="Times New Roman" pitchFamily="18" charset="0"/>
                <a:cs typeface="Times New Roman" pitchFamily="18" charset="0"/>
              </a:rPr>
              <a:t>= {1, 2, 3} 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sz="3200" dirty="0">
                <a:latin typeface="Times New Roman" pitchFamily="18" charset="0"/>
                <a:cs typeface="Times New Roman" pitchFamily="18" charset="0"/>
              </a:rPr>
              <a:t>R = {(1, 1) 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(1, </a:t>
            </a:r>
            <a:r>
              <a:rPr sz="3200" spc="5" dirty="0">
                <a:latin typeface="Times New Roman" pitchFamily="18" charset="0"/>
                <a:cs typeface="Times New Roman" pitchFamily="18" charset="0"/>
              </a:rPr>
              <a:t>2) </a:t>
            </a:r>
            <a:r>
              <a:rPr sz="3200" dirty="0">
                <a:latin typeface="Times New Roman" pitchFamily="18" charset="0"/>
                <a:cs typeface="Times New Roman" pitchFamily="18" charset="0"/>
              </a:rPr>
              <a:t>(2, 1) 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(3, </a:t>
            </a:r>
            <a:r>
              <a:rPr sz="3200" dirty="0">
                <a:latin typeface="Times New Roman" pitchFamily="18" charset="0"/>
                <a:cs typeface="Times New Roman" pitchFamily="18" charset="0"/>
              </a:rPr>
              <a:t>2) (2,</a:t>
            </a:r>
            <a:r>
              <a:rPr sz="3200" spc="2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3)}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 marL="12700">
              <a:spcBef>
                <a:spcPts val="1140"/>
              </a:spcBef>
              <a:defRPr/>
            </a:pPr>
            <a:r>
              <a:rPr sz="3200" spc="-5" dirty="0">
                <a:latin typeface="Times New Roman" pitchFamily="18" charset="0"/>
                <a:cs typeface="Times New Roman" pitchFamily="18" charset="0"/>
              </a:rPr>
              <a:t>Therefore, </a:t>
            </a:r>
            <a:r>
              <a:rPr sz="3200" dirty="0">
                <a:latin typeface="Times New Roman" pitchFamily="18" charset="0"/>
                <a:cs typeface="Times New Roman" pitchFamily="18" charset="0"/>
              </a:rPr>
              <a:t>R 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is</a:t>
            </a:r>
            <a:r>
              <a:rPr sz="3200" spc="-3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symmetric.</a:t>
            </a:r>
            <a:endParaRPr sz="3200" dirty="0">
              <a:latin typeface="Times New Roman" pitchFamily="18" charset="0"/>
              <a:cs typeface="Times New Roman" pitchFamily="18" charset="0"/>
            </a:endParaRPr>
          </a:p>
          <a:p>
            <a:pPr marL="12700">
              <a:spcBef>
                <a:spcPts val="1140"/>
              </a:spcBef>
              <a:defRPr/>
            </a:pPr>
            <a:r>
              <a:rPr sz="3200" spc="-5" dirty="0">
                <a:latin typeface="Times New Roman" pitchFamily="18" charset="0"/>
                <a:cs typeface="Times New Roman" pitchFamily="18" charset="0"/>
              </a:rPr>
              <a:t>A relation </a:t>
            </a:r>
            <a:r>
              <a:rPr sz="3200" dirty="0">
                <a:latin typeface="Times New Roman" pitchFamily="18" charset="0"/>
                <a:cs typeface="Times New Roman" pitchFamily="18" charset="0"/>
              </a:rPr>
              <a:t>R on a 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set A is </a:t>
            </a:r>
            <a:r>
              <a:rPr sz="3200" dirty="0">
                <a:latin typeface="Times New Roman" pitchFamily="18" charset="0"/>
                <a:cs typeface="Times New Roman" pitchFamily="18" charset="0"/>
              </a:rPr>
              <a:t>said to be 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"not </a:t>
            </a:r>
            <a:r>
              <a:rPr sz="3200" dirty="0">
                <a:latin typeface="Times New Roman" pitchFamily="18" charset="0"/>
                <a:cs typeface="Times New Roman" pitchFamily="18" charset="0"/>
              </a:rPr>
              <a:t>symmetric" if a R b 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sz="3200" dirty="0">
                <a:latin typeface="Times New Roman" pitchFamily="18" charset="0"/>
                <a:cs typeface="Times New Roman" pitchFamily="18" charset="0"/>
              </a:rPr>
              <a:t>b </a:t>
            </a:r>
            <a:r>
              <a:rPr sz="3200" strike="sngStrike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sz="3200" dirty="0">
                <a:latin typeface="Times New Roman" pitchFamily="18" charset="0"/>
                <a:cs typeface="Times New Roman" pitchFamily="18" charset="0"/>
              </a:rPr>
              <a:t> a for 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some a, </a:t>
            </a:r>
            <a:r>
              <a:rPr sz="3200" dirty="0">
                <a:latin typeface="Times New Roman" pitchFamily="18" charset="0"/>
                <a:cs typeface="Times New Roman" pitchFamily="18" charset="0"/>
              </a:rPr>
              <a:t>b Є</a:t>
            </a:r>
            <a:r>
              <a:rPr sz="3200" spc="1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3200" spc="-5" dirty="0">
                <a:latin typeface="Times New Roman" pitchFamily="18" charset="0"/>
                <a:cs typeface="Times New Roman" pitchFamily="18" charset="0"/>
              </a:rPr>
              <a:t>A.</a:t>
            </a:r>
            <a:endParaRPr lang="en-US" sz="3200" spc="-5" dirty="0">
              <a:latin typeface="Times New Roman" pitchFamily="18" charset="0"/>
              <a:cs typeface="Times New Roman" pitchFamily="18" charset="0"/>
            </a:endParaRPr>
          </a:p>
          <a:p>
            <a:pPr marL="12700">
              <a:spcBef>
                <a:spcPts val="100"/>
              </a:spcBef>
              <a:defRPr/>
            </a:pPr>
            <a:r>
              <a:rPr lang="en-US" sz="32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Example:</a:t>
            </a:r>
            <a:r>
              <a:rPr lang="en-US" sz="3200" spc="-5" dirty="0">
                <a:latin typeface="Times New Roman"/>
                <a:cs typeface="Times New Roman"/>
              </a:rPr>
              <a:t> A </a:t>
            </a:r>
            <a:r>
              <a:rPr lang="en-US" sz="3200" dirty="0">
                <a:latin typeface="Times New Roman"/>
                <a:cs typeface="Times New Roman"/>
              </a:rPr>
              <a:t>= {1, 2, 3} </a:t>
            </a:r>
            <a:r>
              <a:rPr lang="en-US" sz="3200" spc="-5" dirty="0">
                <a:latin typeface="Times New Roman"/>
                <a:cs typeface="Times New Roman"/>
              </a:rPr>
              <a:t>and </a:t>
            </a:r>
            <a:r>
              <a:rPr lang="en-US" sz="3200" dirty="0">
                <a:latin typeface="Times New Roman"/>
                <a:cs typeface="Times New Roman"/>
              </a:rPr>
              <a:t>R = {(1, 2) </a:t>
            </a:r>
            <a:r>
              <a:rPr lang="en-US" sz="3200" spc="-5" dirty="0">
                <a:latin typeface="Times New Roman"/>
                <a:cs typeface="Times New Roman"/>
              </a:rPr>
              <a:t>(3, </a:t>
            </a:r>
            <a:r>
              <a:rPr lang="en-US" sz="3200" dirty="0">
                <a:latin typeface="Times New Roman"/>
                <a:cs typeface="Times New Roman"/>
              </a:rPr>
              <a:t>2) (1, 3) </a:t>
            </a:r>
            <a:r>
              <a:rPr lang="en-US" sz="3200" spc="-5" dirty="0">
                <a:latin typeface="Times New Roman"/>
                <a:cs typeface="Times New Roman"/>
              </a:rPr>
              <a:t>(2, </a:t>
            </a:r>
            <a:r>
              <a:rPr lang="en-US" sz="3200" dirty="0">
                <a:latin typeface="Times New Roman"/>
                <a:cs typeface="Times New Roman"/>
              </a:rPr>
              <a:t>1) (2,</a:t>
            </a:r>
            <a:r>
              <a:rPr lang="en-US" sz="3200" spc="-10" dirty="0">
                <a:latin typeface="Times New Roman"/>
                <a:cs typeface="Times New Roman"/>
              </a:rPr>
              <a:t> </a:t>
            </a:r>
            <a:r>
              <a:rPr lang="en-US" sz="3200" dirty="0">
                <a:latin typeface="Times New Roman"/>
                <a:cs typeface="Times New Roman"/>
              </a:rPr>
              <a:t>3)}</a:t>
            </a:r>
          </a:p>
          <a:p>
            <a:pPr marL="12700">
              <a:spcBef>
                <a:spcPts val="1155"/>
              </a:spcBef>
              <a:defRPr/>
            </a:pPr>
            <a:r>
              <a:rPr lang="en-US" sz="3200" spc="-5" dirty="0">
                <a:latin typeface="Times New Roman"/>
                <a:cs typeface="Times New Roman"/>
              </a:rPr>
              <a:t>Therefore, </a:t>
            </a:r>
            <a:r>
              <a:rPr lang="en-US" sz="3200" dirty="0">
                <a:latin typeface="Times New Roman"/>
                <a:cs typeface="Times New Roman"/>
              </a:rPr>
              <a:t>R </a:t>
            </a:r>
            <a:r>
              <a:rPr lang="en-US" sz="3200" spc="-5" dirty="0">
                <a:latin typeface="Times New Roman"/>
                <a:cs typeface="Times New Roman"/>
              </a:rPr>
              <a:t>is </a:t>
            </a:r>
            <a:r>
              <a:rPr lang="en-US" sz="3200" dirty="0">
                <a:latin typeface="Times New Roman"/>
                <a:cs typeface="Times New Roman"/>
              </a:rPr>
              <a:t>not</a:t>
            </a:r>
            <a:r>
              <a:rPr lang="en-US" sz="3200" spc="5" dirty="0">
                <a:latin typeface="Times New Roman"/>
                <a:cs typeface="Times New Roman"/>
              </a:rPr>
              <a:t> </a:t>
            </a:r>
            <a:r>
              <a:rPr lang="en-US" sz="3200" spc="-5" dirty="0">
                <a:latin typeface="Times New Roman"/>
                <a:cs typeface="Times New Roman"/>
              </a:rPr>
              <a:t>symmetric.</a:t>
            </a:r>
          </a:p>
          <a:p>
            <a:pPr marL="12700">
              <a:spcBef>
                <a:spcPts val="1155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# of symmetric relations    = 2</a:t>
            </a:r>
            <a:r>
              <a:rPr lang="en-US" sz="3200" b="1" baseline="300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x 2 </a:t>
            </a:r>
            <a:r>
              <a:rPr lang="en-US" sz="3200" b="1">
                <a:latin typeface="Times New Roman" pitchFamily="18" charset="0"/>
                <a:cs typeface="Times New Roman" pitchFamily="18" charset="0"/>
              </a:rPr>
              <a:t>^((n</a:t>
            </a:r>
            <a:r>
              <a:rPr lang="en-US" sz="3200" b="1" baseline="3000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b="1">
                <a:latin typeface="Times New Roman" pitchFamily="18" charset="0"/>
                <a:cs typeface="Times New Roman" pitchFamily="18" charset="0"/>
              </a:rPr>
              <a:t>-n)/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2) = 2^ ((n</a:t>
            </a:r>
            <a:r>
              <a:rPr lang="en-US" sz="3200" b="1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 + n)/2)</a:t>
            </a:r>
          </a:p>
          <a:p>
            <a:pPr marL="12700" marR="6350">
              <a:lnSpc>
                <a:spcPct val="110000"/>
              </a:lnSpc>
              <a:spcBef>
                <a:spcPts val="995"/>
              </a:spcBef>
              <a:buFont typeface="Times New Roman"/>
              <a:buAutoNum type="arabicPeriod" startAt="4"/>
              <a:tabLst>
                <a:tab pos="171450" algn="l"/>
              </a:tabLst>
              <a:defRPr/>
            </a:pPr>
            <a:r>
              <a:rPr lang="en-US" sz="3200" b="1" spc="-5" dirty="0">
                <a:latin typeface="Times New Roman"/>
                <a:cs typeface="Times New Roman"/>
              </a:rPr>
              <a:t>Asymmetric: </a:t>
            </a:r>
            <a:r>
              <a:rPr lang="en-US" sz="3200" dirty="0">
                <a:sym typeface="Symbol" pitchFamily="18" charset="2"/>
              </a:rPr>
              <a:t>A relation R on a set A is called </a:t>
            </a:r>
            <a:r>
              <a:rPr lang="en-US" sz="3200" b="1" dirty="0">
                <a:solidFill>
                  <a:srgbClr val="00FFFF"/>
                </a:solidFill>
                <a:sym typeface="Symbol" pitchFamily="18" charset="2"/>
              </a:rPr>
              <a:t>asymmetric</a:t>
            </a:r>
            <a:r>
              <a:rPr lang="en-US" sz="3200" dirty="0">
                <a:sym typeface="Symbol" pitchFamily="18" charset="2"/>
              </a:rPr>
              <a:t> if (a, b)R implies that (b, a)R for all a, </a:t>
            </a:r>
            <a:r>
              <a:rPr lang="en-US" sz="3200" dirty="0" err="1">
                <a:sym typeface="Symbol" pitchFamily="18" charset="2"/>
              </a:rPr>
              <a:t>bA</a:t>
            </a:r>
            <a:r>
              <a:rPr lang="en-US" sz="3200" dirty="0">
                <a:sym typeface="Symbol" pitchFamily="18" charset="2"/>
              </a:rPr>
              <a:t>. </a:t>
            </a:r>
          </a:p>
          <a:p>
            <a:pPr marL="1536700">
              <a:spcBef>
                <a:spcPts val="1150"/>
              </a:spcBef>
              <a:defRPr/>
            </a:pPr>
            <a:r>
              <a:rPr lang="en-US" sz="3200" dirty="0">
                <a:latin typeface="Times New Roman"/>
                <a:cs typeface="Times New Roman"/>
              </a:rPr>
              <a:t>R = {(1, </a:t>
            </a:r>
            <a:r>
              <a:rPr lang="en-US" sz="3200" spc="-5" dirty="0">
                <a:latin typeface="Times New Roman"/>
                <a:cs typeface="Times New Roman"/>
              </a:rPr>
              <a:t>2), (1, </a:t>
            </a:r>
            <a:r>
              <a:rPr lang="en-US" sz="3200" dirty="0">
                <a:latin typeface="Times New Roman"/>
                <a:cs typeface="Times New Roman"/>
              </a:rPr>
              <a:t>3) (3,</a:t>
            </a:r>
            <a:r>
              <a:rPr lang="en-US" sz="3200" spc="-5" dirty="0">
                <a:latin typeface="Times New Roman"/>
                <a:cs typeface="Times New Roman"/>
              </a:rPr>
              <a:t> </a:t>
            </a:r>
            <a:r>
              <a:rPr lang="en-US" sz="3200" dirty="0">
                <a:latin typeface="Times New Roman"/>
                <a:cs typeface="Times New Roman"/>
              </a:rPr>
              <a:t>2)}</a:t>
            </a:r>
          </a:p>
          <a:p>
            <a:pPr marL="50800">
              <a:spcBef>
                <a:spcPts val="1155"/>
              </a:spcBef>
              <a:defRPr/>
            </a:pPr>
            <a:r>
              <a:rPr lang="en-US" sz="3200" spc="-5" dirty="0">
                <a:latin typeface="Times New Roman"/>
                <a:cs typeface="Times New Roman"/>
              </a:rPr>
              <a:t>Therefore, </a:t>
            </a:r>
            <a:r>
              <a:rPr lang="en-US" sz="3200" dirty="0">
                <a:latin typeface="Times New Roman"/>
                <a:cs typeface="Times New Roman"/>
              </a:rPr>
              <a:t>R </a:t>
            </a:r>
            <a:r>
              <a:rPr lang="en-US" sz="3200" spc="-5" dirty="0">
                <a:latin typeface="Times New Roman"/>
                <a:cs typeface="Times New Roman"/>
              </a:rPr>
              <a:t>is</a:t>
            </a:r>
            <a:r>
              <a:rPr lang="en-US" sz="3200" dirty="0">
                <a:latin typeface="Times New Roman"/>
                <a:cs typeface="Times New Roman"/>
              </a:rPr>
              <a:t> </a:t>
            </a:r>
            <a:r>
              <a:rPr lang="en-US" sz="3200" spc="-5" dirty="0">
                <a:latin typeface="Times New Roman"/>
                <a:cs typeface="Times New Roman"/>
              </a:rPr>
              <a:t>asymmetric.</a:t>
            </a:r>
            <a:endParaRPr lang="en-US" sz="3200" dirty="0">
              <a:latin typeface="Times New Roman"/>
              <a:cs typeface="Times New Roman"/>
            </a:endParaRPr>
          </a:p>
          <a:p>
            <a:pPr marL="12700" marR="8255" indent="38100">
              <a:lnSpc>
                <a:spcPct val="110000"/>
              </a:lnSpc>
              <a:spcBef>
                <a:spcPts val="994"/>
              </a:spcBef>
              <a:defRPr/>
            </a:pPr>
            <a:r>
              <a:rPr lang="en-US" sz="3200" spc="-5" dirty="0">
                <a:latin typeface="Times New Roman"/>
                <a:cs typeface="Times New Roman"/>
              </a:rPr>
              <a:t>A relation </a:t>
            </a:r>
            <a:r>
              <a:rPr lang="en-US" sz="3200" dirty="0">
                <a:latin typeface="Times New Roman"/>
                <a:cs typeface="Times New Roman"/>
              </a:rPr>
              <a:t>R on a </a:t>
            </a:r>
            <a:r>
              <a:rPr lang="en-US" sz="3200" spc="-5" dirty="0">
                <a:latin typeface="Times New Roman"/>
                <a:cs typeface="Times New Roman"/>
              </a:rPr>
              <a:t>set A is said </a:t>
            </a:r>
            <a:r>
              <a:rPr lang="en-US" sz="3200" dirty="0">
                <a:latin typeface="Times New Roman"/>
                <a:cs typeface="Times New Roman"/>
              </a:rPr>
              <a:t>to be </a:t>
            </a:r>
            <a:r>
              <a:rPr lang="en-US" sz="3200" spc="-5" dirty="0">
                <a:latin typeface="Times New Roman"/>
                <a:cs typeface="Times New Roman"/>
              </a:rPr>
              <a:t>"not Asymmetric" </a:t>
            </a:r>
            <a:r>
              <a:rPr lang="en-US" sz="3200" spc="5" dirty="0">
                <a:latin typeface="Times New Roman"/>
                <a:cs typeface="Times New Roman"/>
              </a:rPr>
              <a:t>if </a:t>
            </a:r>
            <a:r>
              <a:rPr lang="en-US" sz="3200" dirty="0">
                <a:latin typeface="Times New Roman"/>
                <a:cs typeface="Times New Roman"/>
              </a:rPr>
              <a:t>a R b </a:t>
            </a:r>
            <a:r>
              <a:rPr lang="en-US" sz="3200" spc="-5" dirty="0">
                <a:latin typeface="Times New Roman"/>
                <a:cs typeface="Times New Roman"/>
              </a:rPr>
              <a:t>and </a:t>
            </a:r>
            <a:r>
              <a:rPr lang="en-US" sz="3200" dirty="0">
                <a:latin typeface="Times New Roman"/>
                <a:cs typeface="Times New Roman"/>
              </a:rPr>
              <a:t>b R a for some </a:t>
            </a:r>
            <a:r>
              <a:rPr lang="en-US" sz="3200" spc="-5" dirty="0">
                <a:latin typeface="Times New Roman"/>
                <a:cs typeface="Times New Roman"/>
              </a:rPr>
              <a:t>a, </a:t>
            </a:r>
            <a:r>
              <a:rPr lang="en-US" sz="3200" dirty="0">
                <a:latin typeface="Times New Roman"/>
                <a:cs typeface="Times New Roman"/>
              </a:rPr>
              <a:t>b  </a:t>
            </a:r>
            <a:r>
              <a:rPr lang="en-US" sz="3200" spc="-5" dirty="0">
                <a:latin typeface="Times New Roman"/>
                <a:cs typeface="Times New Roman"/>
              </a:rPr>
              <a:t>ЄA </a:t>
            </a:r>
            <a:r>
              <a:rPr lang="en-US" sz="3200" dirty="0">
                <a:latin typeface="Times New Roman"/>
                <a:cs typeface="Times New Roman"/>
              </a:rPr>
              <a:t>R = </a:t>
            </a:r>
            <a:r>
              <a:rPr lang="en-US" sz="3200" spc="-5" dirty="0">
                <a:latin typeface="Times New Roman"/>
                <a:cs typeface="Times New Roman"/>
              </a:rPr>
              <a:t>{(1, </a:t>
            </a:r>
            <a:r>
              <a:rPr lang="en-US" sz="3200" dirty="0">
                <a:latin typeface="Times New Roman"/>
                <a:cs typeface="Times New Roman"/>
              </a:rPr>
              <a:t>1) (1, 2) (1, 3) </a:t>
            </a:r>
            <a:r>
              <a:rPr lang="en-US" sz="3200" spc="-5" dirty="0">
                <a:latin typeface="Times New Roman"/>
                <a:cs typeface="Times New Roman"/>
              </a:rPr>
              <a:t>(3,</a:t>
            </a:r>
            <a:r>
              <a:rPr lang="en-US" sz="3200" dirty="0">
                <a:latin typeface="Times New Roman"/>
                <a:cs typeface="Times New Roman"/>
              </a:rPr>
              <a:t> 2)}</a:t>
            </a:r>
          </a:p>
          <a:p>
            <a:pPr marL="12700">
              <a:spcBef>
                <a:spcPts val="1155"/>
              </a:spcBef>
              <a:defRPr/>
            </a:pPr>
            <a:r>
              <a:rPr lang="en-US" sz="3200" dirty="0">
                <a:latin typeface="Times New Roman"/>
                <a:cs typeface="Times New Roman"/>
              </a:rPr>
              <a:t>R </a:t>
            </a:r>
            <a:r>
              <a:rPr lang="en-US" sz="3200" spc="-5" dirty="0">
                <a:latin typeface="Times New Roman"/>
                <a:cs typeface="Times New Roman"/>
              </a:rPr>
              <a:t>is </a:t>
            </a:r>
            <a:r>
              <a:rPr lang="en-US" sz="3200" dirty="0">
                <a:latin typeface="Times New Roman"/>
                <a:cs typeface="Times New Roman"/>
              </a:rPr>
              <a:t>not </a:t>
            </a:r>
            <a:r>
              <a:rPr lang="en-US" sz="3200" spc="-5" dirty="0">
                <a:latin typeface="Times New Roman"/>
                <a:cs typeface="Times New Roman"/>
              </a:rPr>
              <a:t>symmetric.</a:t>
            </a:r>
            <a:endParaRPr lang="en-US" sz="3200" dirty="0">
              <a:latin typeface="Times New Roman"/>
              <a:cs typeface="Times New Roman"/>
            </a:endParaRPr>
          </a:p>
          <a:p>
            <a:pPr marL="12700">
              <a:spcBef>
                <a:spcPts val="1140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# of asymmetric relations    = 3 ^((n</a:t>
            </a:r>
            <a:r>
              <a:rPr lang="en-US" sz="3200" b="1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-n)/2)</a:t>
            </a:r>
            <a:endParaRPr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B74BD3AB-7611-A4CB-3279-8CCCF971D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407988"/>
            <a:ext cx="18942050" cy="4730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7000" dirty="0">
                <a:latin typeface="Arial" pitchFamily="34" charset="0"/>
                <a:cs typeface="Arial" pitchFamily="34" charset="0"/>
              </a:rPr>
              <a:t/>
            </a:r>
            <a:br>
              <a:rPr lang="en-US" sz="7000" dirty="0">
                <a:latin typeface="Arial" pitchFamily="34" charset="0"/>
                <a:cs typeface="Arial" pitchFamily="34" charset="0"/>
              </a:rPr>
            </a:br>
            <a:endParaRPr lang="en-US" sz="4000" b="1" i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76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677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679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680" name="Title 10"/>
          <p:cNvSpPr txBox="1">
            <a:spLocks/>
          </p:cNvSpPr>
          <p:nvPr/>
        </p:nvSpPr>
        <p:spPr bwMode="auto">
          <a:xfrm>
            <a:off x="15462250" y="407988"/>
            <a:ext cx="4060825" cy="94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14500" y="1539875"/>
            <a:ext cx="17557750" cy="782355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985"/>
              </a:spcBef>
              <a:buFont typeface="Times New Roman"/>
              <a:buAutoNum type="arabicPeriod" startAt="5"/>
              <a:tabLst>
                <a:tab pos="165100" algn="l"/>
              </a:tabLst>
              <a:defRPr/>
            </a:pPr>
            <a:r>
              <a:rPr lang="en-US" sz="3200" b="1" spc="-5" dirty="0">
                <a:latin typeface="Times New Roman"/>
                <a:cs typeface="Times New Roman"/>
              </a:rPr>
              <a:t> Anti </a:t>
            </a:r>
            <a:r>
              <a:rPr lang="en-US" sz="3200" b="1" dirty="0">
                <a:latin typeface="Times New Roman"/>
                <a:cs typeface="Times New Roman"/>
              </a:rPr>
              <a:t>– </a:t>
            </a:r>
            <a:r>
              <a:rPr lang="en-US" sz="3200" b="1" spc="-5" dirty="0">
                <a:latin typeface="Times New Roman"/>
                <a:cs typeface="Times New Roman"/>
              </a:rPr>
              <a:t>symmetric: </a:t>
            </a:r>
            <a:r>
              <a:rPr lang="en-US" sz="3200" spc="-5" dirty="0">
                <a:latin typeface="Times New Roman"/>
                <a:cs typeface="Times New Roman"/>
              </a:rPr>
              <a:t>Let </a:t>
            </a:r>
            <a:r>
              <a:rPr lang="en-US" sz="3200" dirty="0">
                <a:latin typeface="Times New Roman"/>
                <a:cs typeface="Times New Roman"/>
              </a:rPr>
              <a:t>R be a relation on a </a:t>
            </a:r>
            <a:r>
              <a:rPr lang="en-US" sz="3200" spc="-5" dirty="0">
                <a:latin typeface="Times New Roman"/>
                <a:cs typeface="Times New Roman"/>
              </a:rPr>
              <a:t>set A, then </a:t>
            </a:r>
            <a:r>
              <a:rPr lang="en-US" sz="3200" dirty="0">
                <a:latin typeface="Times New Roman"/>
                <a:cs typeface="Times New Roman"/>
              </a:rPr>
              <a:t>R </a:t>
            </a:r>
            <a:r>
              <a:rPr lang="en-US" sz="3200" spc="-5" dirty="0">
                <a:latin typeface="Times New Roman"/>
                <a:cs typeface="Times New Roman"/>
              </a:rPr>
              <a:t>is </a:t>
            </a:r>
            <a:r>
              <a:rPr lang="en-US" sz="3200" dirty="0">
                <a:latin typeface="Times New Roman"/>
                <a:cs typeface="Times New Roman"/>
              </a:rPr>
              <a:t>anti </a:t>
            </a:r>
            <a:r>
              <a:rPr lang="en-US" sz="3200" spc="-5" dirty="0">
                <a:latin typeface="Times New Roman"/>
                <a:cs typeface="Times New Roman"/>
              </a:rPr>
              <a:t>symmetric </a:t>
            </a:r>
            <a:r>
              <a:rPr lang="en-US" sz="3200" dirty="0">
                <a:latin typeface="Times New Roman"/>
                <a:cs typeface="Times New Roman"/>
              </a:rPr>
              <a:t>if whenever  a R b </a:t>
            </a:r>
            <a:r>
              <a:rPr lang="en-US" sz="3200" spc="-5" dirty="0">
                <a:latin typeface="Times New Roman"/>
                <a:cs typeface="Times New Roman"/>
              </a:rPr>
              <a:t>and </a:t>
            </a:r>
            <a:r>
              <a:rPr lang="en-US" sz="3200" dirty="0">
                <a:latin typeface="Times New Roman"/>
                <a:cs typeface="Times New Roman"/>
              </a:rPr>
              <a:t>b R a then a = b </a:t>
            </a:r>
            <a:r>
              <a:rPr lang="en-US" sz="3200" spc="-5" dirty="0">
                <a:latin typeface="Times New Roman"/>
                <a:cs typeface="Times New Roman"/>
              </a:rPr>
              <a:t>(for some a, </a:t>
            </a:r>
            <a:r>
              <a:rPr lang="en-US" sz="3200" dirty="0">
                <a:latin typeface="Times New Roman"/>
                <a:cs typeface="Times New Roman"/>
              </a:rPr>
              <a:t>b Є </a:t>
            </a:r>
            <a:r>
              <a:rPr lang="en-US" sz="3200" spc="-5" dirty="0">
                <a:latin typeface="Times New Roman"/>
                <a:cs typeface="Times New Roman"/>
              </a:rPr>
              <a:t>A)</a:t>
            </a:r>
            <a:endParaRPr lang="en-US" sz="3200" dirty="0">
              <a:latin typeface="Times New Roman"/>
              <a:cs typeface="Times New Roman"/>
            </a:endParaRPr>
          </a:p>
          <a:p>
            <a:pPr marL="12700">
              <a:spcBef>
                <a:spcPts val="1140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# of antisymmetric relations    = 2</a:t>
            </a:r>
            <a:r>
              <a:rPr lang="en-US" sz="3200" b="1" baseline="300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x 3 ^((n</a:t>
            </a:r>
            <a:r>
              <a:rPr lang="en-US" sz="3200" b="1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-n)/2) </a:t>
            </a:r>
          </a:p>
          <a:p>
            <a:pPr marL="12700">
              <a:spcBef>
                <a:spcPts val="1140"/>
              </a:spcBef>
              <a:defRPr/>
            </a:pPr>
            <a:r>
              <a:rPr lang="en-US" sz="32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Example:</a:t>
            </a:r>
            <a:r>
              <a:rPr lang="en-US" sz="3200" spc="-5" dirty="0">
                <a:latin typeface="Times New Roman"/>
                <a:cs typeface="Times New Roman"/>
              </a:rPr>
              <a:t> Let, A </a:t>
            </a:r>
            <a:r>
              <a:rPr lang="en-US" sz="3200" dirty="0">
                <a:latin typeface="Times New Roman"/>
                <a:cs typeface="Times New Roman"/>
              </a:rPr>
              <a:t>= {1, 2, 3} </a:t>
            </a:r>
            <a:r>
              <a:rPr lang="en-US" sz="3200" spc="-5" dirty="0">
                <a:latin typeface="Times New Roman"/>
                <a:cs typeface="Times New Roman"/>
              </a:rPr>
              <a:t>and </a:t>
            </a:r>
            <a:r>
              <a:rPr lang="en-US" sz="3200" dirty="0">
                <a:latin typeface="Times New Roman"/>
                <a:cs typeface="Times New Roman"/>
              </a:rPr>
              <a:t>R = {(1, </a:t>
            </a:r>
            <a:r>
              <a:rPr lang="en-US" sz="3200" spc="-5" dirty="0">
                <a:latin typeface="Times New Roman"/>
                <a:cs typeface="Times New Roman"/>
              </a:rPr>
              <a:t>1), (1, </a:t>
            </a:r>
            <a:r>
              <a:rPr lang="en-US" sz="3200" dirty="0">
                <a:latin typeface="Times New Roman"/>
                <a:cs typeface="Times New Roman"/>
              </a:rPr>
              <a:t>2), </a:t>
            </a:r>
            <a:r>
              <a:rPr lang="en-US" sz="3200" spc="-5" dirty="0">
                <a:latin typeface="Times New Roman"/>
                <a:cs typeface="Times New Roman"/>
              </a:rPr>
              <a:t>(3,</a:t>
            </a:r>
            <a:r>
              <a:rPr lang="en-US" sz="3200" spc="25" dirty="0">
                <a:latin typeface="Times New Roman"/>
                <a:cs typeface="Times New Roman"/>
              </a:rPr>
              <a:t> </a:t>
            </a:r>
            <a:r>
              <a:rPr lang="en-US" sz="3200" dirty="0">
                <a:latin typeface="Times New Roman"/>
                <a:cs typeface="Times New Roman"/>
              </a:rPr>
              <a:t>2)}</a:t>
            </a:r>
          </a:p>
          <a:p>
            <a:pPr marL="12700" marR="3206750">
              <a:lnSpc>
                <a:spcPct val="179200"/>
              </a:lnSpc>
              <a:spcBef>
                <a:spcPts val="10"/>
              </a:spcBef>
              <a:tabLst>
                <a:tab pos="964565" algn="l"/>
              </a:tabLst>
              <a:defRPr/>
            </a:pPr>
            <a:r>
              <a:rPr lang="en-US" sz="3200" dirty="0">
                <a:latin typeface="Times New Roman"/>
                <a:cs typeface="Times New Roman"/>
              </a:rPr>
              <a:t>R </a:t>
            </a:r>
            <a:r>
              <a:rPr lang="en-US" sz="3200" spc="-5" dirty="0">
                <a:latin typeface="Times New Roman"/>
                <a:cs typeface="Times New Roman"/>
              </a:rPr>
              <a:t>is anti-symmetric </a:t>
            </a:r>
            <a:r>
              <a:rPr lang="en-US" sz="3200" dirty="0">
                <a:latin typeface="Times New Roman"/>
                <a:cs typeface="Times New Roman"/>
              </a:rPr>
              <a:t>Є 1R1 </a:t>
            </a:r>
            <a:r>
              <a:rPr lang="en-US" sz="3200" spc="-5" dirty="0">
                <a:latin typeface="Times New Roman"/>
                <a:cs typeface="Times New Roman"/>
              </a:rPr>
              <a:t>and </a:t>
            </a:r>
            <a:r>
              <a:rPr lang="en-US" sz="3200" dirty="0">
                <a:latin typeface="Times New Roman"/>
                <a:cs typeface="Times New Roman"/>
              </a:rPr>
              <a:t>1 = 1.  </a:t>
            </a:r>
          </a:p>
          <a:p>
            <a:pPr marL="12700" marR="3206750">
              <a:lnSpc>
                <a:spcPct val="179200"/>
              </a:lnSpc>
              <a:spcBef>
                <a:spcPts val="10"/>
              </a:spcBef>
              <a:tabLst>
                <a:tab pos="964565" algn="l"/>
              </a:tabLst>
              <a:defRPr/>
            </a:pPr>
            <a:r>
              <a:rPr lang="en-US" sz="32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Example:</a:t>
            </a:r>
            <a:endParaRPr lang="en-US" sz="3200" spc="-5" dirty="0">
              <a:latin typeface="Times New Roman"/>
              <a:cs typeface="Times New Roman"/>
            </a:endParaRPr>
          </a:p>
          <a:p>
            <a:pPr marL="12700" marR="3206750">
              <a:lnSpc>
                <a:spcPct val="179200"/>
              </a:lnSpc>
              <a:spcBef>
                <a:spcPts val="10"/>
              </a:spcBef>
              <a:tabLst>
                <a:tab pos="964565" algn="l"/>
              </a:tabLst>
              <a:defRPr/>
            </a:pPr>
            <a:r>
              <a:rPr lang="en-US" sz="3200" dirty="0">
                <a:latin typeface="Times New Roman"/>
                <a:cs typeface="Times New Roman"/>
              </a:rPr>
              <a:t>R = {(1, 2) </a:t>
            </a:r>
            <a:r>
              <a:rPr lang="en-US" sz="3200" spc="-5" dirty="0">
                <a:latin typeface="Times New Roman"/>
                <a:cs typeface="Times New Roman"/>
              </a:rPr>
              <a:t>(2,</a:t>
            </a:r>
            <a:r>
              <a:rPr lang="en-US" sz="3200" spc="-60" dirty="0">
                <a:latin typeface="Times New Roman"/>
                <a:cs typeface="Times New Roman"/>
              </a:rPr>
              <a:t> </a:t>
            </a:r>
            <a:r>
              <a:rPr lang="en-US" sz="3200" dirty="0">
                <a:latin typeface="Times New Roman"/>
                <a:cs typeface="Times New Roman"/>
              </a:rPr>
              <a:t>1)}</a:t>
            </a:r>
          </a:p>
          <a:p>
            <a:pPr marL="12700" marR="3206750">
              <a:lnSpc>
                <a:spcPct val="179200"/>
              </a:lnSpc>
              <a:spcBef>
                <a:spcPts val="10"/>
              </a:spcBef>
              <a:tabLst>
                <a:tab pos="964565" algn="l"/>
              </a:tabLst>
              <a:defRPr/>
            </a:pPr>
            <a:r>
              <a:rPr lang="en-US" sz="3200" dirty="0">
                <a:latin typeface="Times New Roman"/>
                <a:cs typeface="Times New Roman"/>
              </a:rPr>
              <a:t>1R2, 2R1 but 2 = 1 </a:t>
            </a:r>
            <a:r>
              <a:rPr lang="en-US" sz="3200" spc="-5" dirty="0">
                <a:latin typeface="Times New Roman"/>
                <a:cs typeface="Times New Roman"/>
              </a:rPr>
              <a:t>hence </a:t>
            </a:r>
            <a:r>
              <a:rPr lang="en-US" sz="3200" dirty="0">
                <a:latin typeface="Times New Roman"/>
                <a:cs typeface="Times New Roman"/>
              </a:rPr>
              <a:t>R </a:t>
            </a:r>
            <a:r>
              <a:rPr lang="en-US" sz="3200" spc="-5" dirty="0">
                <a:latin typeface="Times New Roman"/>
                <a:cs typeface="Times New Roman"/>
              </a:rPr>
              <a:t>is </a:t>
            </a:r>
            <a:r>
              <a:rPr lang="en-US" sz="3200" dirty="0">
                <a:latin typeface="Times New Roman"/>
                <a:cs typeface="Times New Roman"/>
              </a:rPr>
              <a:t>not anti</a:t>
            </a:r>
            <a:r>
              <a:rPr lang="en-US" sz="3200" spc="-10" dirty="0">
                <a:latin typeface="Times New Roman"/>
                <a:cs typeface="Times New Roman"/>
              </a:rPr>
              <a:t> </a:t>
            </a:r>
            <a:r>
              <a:rPr lang="en-US" sz="3200" spc="-5" dirty="0">
                <a:latin typeface="Times New Roman"/>
                <a:cs typeface="Times New Roman"/>
              </a:rPr>
              <a:t>symmetric.</a:t>
            </a:r>
            <a:endParaRPr lang="en-US" sz="3200" dirty="0">
              <a:latin typeface="Times New Roman"/>
              <a:cs typeface="Times New Roman"/>
            </a:endParaRPr>
          </a:p>
          <a:p>
            <a:pPr marL="12700" marR="5715">
              <a:lnSpc>
                <a:spcPct val="110000"/>
              </a:lnSpc>
              <a:spcBef>
                <a:spcPts val="1005"/>
              </a:spcBef>
              <a:buFont typeface="Times New Roman"/>
              <a:buAutoNum type="arabicPeriod" startAt="6"/>
              <a:tabLst>
                <a:tab pos="170180" algn="l"/>
              </a:tabLst>
              <a:defRPr/>
            </a:pPr>
            <a:r>
              <a:rPr lang="en-US" sz="3200" b="1" spc="-5" dirty="0">
                <a:latin typeface="Times New Roman"/>
                <a:cs typeface="Times New Roman"/>
              </a:rPr>
              <a:t> Transitive Property: </a:t>
            </a:r>
            <a:r>
              <a:rPr lang="en-US" sz="3200" spc="-10" dirty="0">
                <a:latin typeface="Times New Roman"/>
                <a:cs typeface="Times New Roman"/>
              </a:rPr>
              <a:t>Let </a:t>
            </a:r>
            <a:r>
              <a:rPr lang="en-US" sz="3200" dirty="0">
                <a:latin typeface="Times New Roman"/>
                <a:cs typeface="Times New Roman"/>
              </a:rPr>
              <a:t>R be a relation on a </a:t>
            </a:r>
            <a:r>
              <a:rPr lang="en-US" sz="3200" spc="-5" dirty="0">
                <a:latin typeface="Times New Roman"/>
                <a:cs typeface="Times New Roman"/>
              </a:rPr>
              <a:t>set A, </a:t>
            </a:r>
            <a:r>
              <a:rPr lang="en-US" sz="3200" dirty="0">
                <a:latin typeface="Times New Roman"/>
                <a:cs typeface="Times New Roman"/>
              </a:rPr>
              <a:t>then R </a:t>
            </a:r>
            <a:r>
              <a:rPr lang="en-US" sz="3200" spc="-5" dirty="0">
                <a:latin typeface="Times New Roman"/>
                <a:cs typeface="Times New Roman"/>
              </a:rPr>
              <a:t>is transitive </a:t>
            </a:r>
            <a:r>
              <a:rPr lang="en-US" sz="3200" dirty="0">
                <a:latin typeface="Times New Roman"/>
                <a:cs typeface="Times New Roman"/>
              </a:rPr>
              <a:t>if </a:t>
            </a:r>
            <a:r>
              <a:rPr lang="en-US" sz="3200" spc="-5" dirty="0">
                <a:latin typeface="Times New Roman"/>
                <a:cs typeface="Times New Roman"/>
              </a:rPr>
              <a:t>whenever </a:t>
            </a:r>
            <a:r>
              <a:rPr lang="en-US" sz="3200" dirty="0">
                <a:latin typeface="Times New Roman"/>
                <a:cs typeface="Times New Roman"/>
              </a:rPr>
              <a:t>a  R b </a:t>
            </a:r>
            <a:r>
              <a:rPr lang="en-US" sz="3200" spc="-5" dirty="0">
                <a:latin typeface="Times New Roman"/>
                <a:cs typeface="Times New Roman"/>
              </a:rPr>
              <a:t>and </a:t>
            </a:r>
            <a:r>
              <a:rPr lang="en-US" sz="3200" dirty="0">
                <a:latin typeface="Times New Roman"/>
                <a:cs typeface="Times New Roman"/>
              </a:rPr>
              <a:t>b R </a:t>
            </a:r>
            <a:r>
              <a:rPr lang="en-US" sz="3200" spc="-5" dirty="0">
                <a:latin typeface="Times New Roman"/>
                <a:cs typeface="Times New Roman"/>
              </a:rPr>
              <a:t>c, </a:t>
            </a:r>
            <a:r>
              <a:rPr lang="en-US" sz="3200" dirty="0">
                <a:latin typeface="Times New Roman"/>
                <a:cs typeface="Times New Roman"/>
              </a:rPr>
              <a:t>then a R c </a:t>
            </a:r>
            <a:r>
              <a:rPr lang="en-US" sz="3200" strike="sngStrike" spc="-5" dirty="0">
                <a:latin typeface="Times New Roman"/>
                <a:cs typeface="Times New Roman"/>
              </a:rPr>
              <a:t>V</a:t>
            </a:r>
            <a:r>
              <a:rPr lang="en-US" sz="3200" spc="-5" dirty="0">
                <a:latin typeface="Times New Roman"/>
                <a:cs typeface="Times New Roman"/>
              </a:rPr>
              <a:t> a, </a:t>
            </a:r>
            <a:r>
              <a:rPr lang="en-US" sz="3200" dirty="0">
                <a:latin typeface="Times New Roman"/>
                <a:cs typeface="Times New Roman"/>
              </a:rPr>
              <a:t>b, c Є ¸</a:t>
            </a:r>
            <a:r>
              <a:rPr lang="en-US" sz="3200" spc="-15" dirty="0">
                <a:latin typeface="Times New Roman"/>
                <a:cs typeface="Times New Roman"/>
              </a:rPr>
              <a:t> </a:t>
            </a:r>
            <a:r>
              <a:rPr lang="en-US" sz="3200" dirty="0">
                <a:latin typeface="Times New Roman"/>
                <a:cs typeface="Times New Roman"/>
              </a:rPr>
              <a:t>A.</a:t>
            </a:r>
          </a:p>
          <a:p>
            <a:pPr marL="12700">
              <a:spcBef>
                <a:spcPts val="1140"/>
              </a:spcBef>
              <a:defRPr/>
            </a:pPr>
            <a:r>
              <a:rPr lang="en-US" sz="32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Example:</a:t>
            </a:r>
            <a:r>
              <a:rPr lang="en-US" sz="3200" spc="25" dirty="0">
                <a:latin typeface="Times New Roman"/>
                <a:cs typeface="Times New Roman"/>
              </a:rPr>
              <a:t> </a:t>
            </a:r>
            <a:r>
              <a:rPr lang="en-US" sz="3200" spc="-5" dirty="0">
                <a:latin typeface="Times New Roman"/>
                <a:cs typeface="Times New Roman"/>
              </a:rPr>
              <a:t>Let,</a:t>
            </a:r>
            <a:r>
              <a:rPr lang="en-US" sz="3200" spc="25" dirty="0">
                <a:latin typeface="Times New Roman"/>
                <a:cs typeface="Times New Roman"/>
              </a:rPr>
              <a:t> </a:t>
            </a:r>
            <a:r>
              <a:rPr lang="en-US" sz="3200" spc="-5" dirty="0">
                <a:latin typeface="Times New Roman"/>
                <a:cs typeface="Times New Roman"/>
              </a:rPr>
              <a:t>A</a:t>
            </a:r>
            <a:r>
              <a:rPr lang="en-US" sz="3200" spc="20" dirty="0">
                <a:latin typeface="Times New Roman"/>
                <a:cs typeface="Times New Roman"/>
              </a:rPr>
              <a:t> </a:t>
            </a:r>
            <a:r>
              <a:rPr lang="en-US" sz="3200" dirty="0">
                <a:latin typeface="Times New Roman"/>
                <a:cs typeface="Times New Roman"/>
              </a:rPr>
              <a:t>=</a:t>
            </a:r>
            <a:r>
              <a:rPr lang="en-US" sz="3200" spc="15" dirty="0">
                <a:latin typeface="Times New Roman"/>
                <a:cs typeface="Times New Roman"/>
              </a:rPr>
              <a:t> </a:t>
            </a:r>
            <a:r>
              <a:rPr lang="en-US" sz="3200" dirty="0">
                <a:latin typeface="Times New Roman"/>
                <a:cs typeface="Times New Roman"/>
              </a:rPr>
              <a:t>{1,</a:t>
            </a:r>
            <a:r>
              <a:rPr lang="en-US" sz="3200" spc="25" dirty="0">
                <a:latin typeface="Times New Roman"/>
                <a:cs typeface="Times New Roman"/>
              </a:rPr>
              <a:t> </a:t>
            </a:r>
            <a:r>
              <a:rPr lang="en-US" sz="3200" dirty="0">
                <a:latin typeface="Times New Roman"/>
                <a:cs typeface="Times New Roman"/>
              </a:rPr>
              <a:t>2,</a:t>
            </a:r>
            <a:r>
              <a:rPr lang="en-US" sz="3200" spc="30" dirty="0">
                <a:latin typeface="Times New Roman"/>
                <a:cs typeface="Times New Roman"/>
              </a:rPr>
              <a:t> </a:t>
            </a:r>
            <a:r>
              <a:rPr lang="en-US" sz="3200" dirty="0">
                <a:latin typeface="Times New Roman"/>
                <a:cs typeface="Times New Roman"/>
              </a:rPr>
              <a:t>3}</a:t>
            </a:r>
            <a:r>
              <a:rPr lang="en-US" sz="3200" spc="20" dirty="0">
                <a:latin typeface="Times New Roman"/>
                <a:cs typeface="Times New Roman"/>
              </a:rPr>
              <a:t> </a:t>
            </a:r>
            <a:r>
              <a:rPr lang="en-US" sz="3200" spc="-5" dirty="0">
                <a:latin typeface="Times New Roman"/>
                <a:cs typeface="Times New Roman"/>
              </a:rPr>
              <a:t>and</a:t>
            </a:r>
            <a:r>
              <a:rPr lang="en-US" sz="3200" spc="35" dirty="0">
                <a:latin typeface="Times New Roman"/>
                <a:cs typeface="Times New Roman"/>
              </a:rPr>
              <a:t> </a:t>
            </a:r>
            <a:r>
              <a:rPr lang="en-US" sz="3200" dirty="0">
                <a:latin typeface="Times New Roman"/>
                <a:cs typeface="Times New Roman"/>
              </a:rPr>
              <a:t>R</a:t>
            </a:r>
            <a:r>
              <a:rPr lang="en-US" sz="3200" spc="25" dirty="0">
                <a:latin typeface="Times New Roman"/>
                <a:cs typeface="Times New Roman"/>
              </a:rPr>
              <a:t> </a:t>
            </a:r>
            <a:r>
              <a:rPr lang="en-US" sz="3200" dirty="0">
                <a:latin typeface="Times New Roman"/>
                <a:cs typeface="Times New Roman"/>
              </a:rPr>
              <a:t>=</a:t>
            </a:r>
            <a:r>
              <a:rPr lang="en-US" sz="3200" spc="20" dirty="0">
                <a:latin typeface="Times New Roman"/>
                <a:cs typeface="Times New Roman"/>
              </a:rPr>
              <a:t> </a:t>
            </a:r>
            <a:r>
              <a:rPr lang="en-US" sz="3200" spc="-5" dirty="0">
                <a:latin typeface="Times New Roman"/>
                <a:cs typeface="Times New Roman"/>
              </a:rPr>
              <a:t>{(1,</a:t>
            </a:r>
            <a:r>
              <a:rPr lang="en-US" sz="3200" spc="20" dirty="0">
                <a:latin typeface="Times New Roman"/>
                <a:cs typeface="Times New Roman"/>
              </a:rPr>
              <a:t> </a:t>
            </a:r>
            <a:r>
              <a:rPr lang="en-US" sz="3200" spc="-5" dirty="0">
                <a:latin typeface="Times New Roman"/>
                <a:cs typeface="Times New Roman"/>
              </a:rPr>
              <a:t>1),</a:t>
            </a:r>
            <a:r>
              <a:rPr lang="en-US" sz="3200" spc="20" dirty="0">
                <a:latin typeface="Times New Roman"/>
                <a:cs typeface="Times New Roman"/>
              </a:rPr>
              <a:t> </a:t>
            </a:r>
            <a:r>
              <a:rPr lang="en-US" sz="3200" dirty="0">
                <a:latin typeface="Times New Roman"/>
                <a:cs typeface="Times New Roman"/>
              </a:rPr>
              <a:t>(1,</a:t>
            </a:r>
            <a:r>
              <a:rPr lang="en-US" sz="3200" spc="15" dirty="0">
                <a:latin typeface="Times New Roman"/>
                <a:cs typeface="Times New Roman"/>
              </a:rPr>
              <a:t> </a:t>
            </a:r>
            <a:r>
              <a:rPr lang="en-US" sz="3200" dirty="0">
                <a:latin typeface="Times New Roman"/>
                <a:cs typeface="Times New Roman"/>
              </a:rPr>
              <a:t>3),</a:t>
            </a:r>
            <a:r>
              <a:rPr lang="en-US" sz="3200" spc="15" dirty="0">
                <a:latin typeface="Times New Roman"/>
                <a:cs typeface="Times New Roman"/>
              </a:rPr>
              <a:t> </a:t>
            </a:r>
            <a:r>
              <a:rPr lang="en-US" sz="3200" dirty="0">
                <a:latin typeface="Times New Roman"/>
                <a:cs typeface="Times New Roman"/>
              </a:rPr>
              <a:t>(2,</a:t>
            </a:r>
            <a:r>
              <a:rPr lang="en-US" sz="3200" spc="20" dirty="0">
                <a:latin typeface="Times New Roman"/>
                <a:cs typeface="Times New Roman"/>
              </a:rPr>
              <a:t> </a:t>
            </a:r>
            <a:r>
              <a:rPr lang="en-US" sz="3200" spc="-5" dirty="0">
                <a:latin typeface="Times New Roman"/>
                <a:cs typeface="Times New Roman"/>
              </a:rPr>
              <a:t>3),</a:t>
            </a:r>
            <a:r>
              <a:rPr lang="en-US" sz="3200" spc="20" dirty="0">
                <a:latin typeface="Times New Roman"/>
                <a:cs typeface="Times New Roman"/>
              </a:rPr>
              <a:t> </a:t>
            </a:r>
            <a:r>
              <a:rPr lang="en-US" sz="3200" dirty="0">
                <a:latin typeface="Times New Roman"/>
                <a:cs typeface="Times New Roman"/>
              </a:rPr>
              <a:t>(3,</a:t>
            </a:r>
            <a:r>
              <a:rPr lang="en-US" sz="3200" spc="15" dirty="0">
                <a:latin typeface="Times New Roman"/>
                <a:cs typeface="Times New Roman"/>
              </a:rPr>
              <a:t> </a:t>
            </a:r>
            <a:r>
              <a:rPr lang="en-US" sz="3200" spc="5" dirty="0">
                <a:latin typeface="Times New Roman"/>
                <a:cs typeface="Times New Roman"/>
              </a:rPr>
              <a:t>1)</a:t>
            </a:r>
            <a:r>
              <a:rPr lang="en-US" sz="3200" spc="15" dirty="0">
                <a:latin typeface="Times New Roman"/>
                <a:cs typeface="Times New Roman"/>
              </a:rPr>
              <a:t> </a:t>
            </a:r>
            <a:r>
              <a:rPr lang="en-US" sz="3200" dirty="0">
                <a:latin typeface="Times New Roman"/>
                <a:cs typeface="Times New Roman"/>
              </a:rPr>
              <a:t>(2,</a:t>
            </a:r>
            <a:r>
              <a:rPr lang="en-US" sz="3200" spc="15" dirty="0">
                <a:latin typeface="Times New Roman"/>
                <a:cs typeface="Times New Roman"/>
              </a:rPr>
              <a:t> </a:t>
            </a:r>
            <a:r>
              <a:rPr lang="en-US" sz="3200" spc="-5" dirty="0">
                <a:latin typeface="Times New Roman"/>
                <a:cs typeface="Times New Roman"/>
              </a:rPr>
              <a:t>1),</a:t>
            </a:r>
            <a:r>
              <a:rPr lang="en-US" sz="3200" spc="25" dirty="0">
                <a:latin typeface="Times New Roman"/>
                <a:cs typeface="Times New Roman"/>
              </a:rPr>
              <a:t> </a:t>
            </a:r>
            <a:r>
              <a:rPr lang="en-US" sz="3200" dirty="0">
                <a:latin typeface="Times New Roman"/>
                <a:cs typeface="Times New Roman"/>
              </a:rPr>
              <a:t>(3,</a:t>
            </a:r>
            <a:r>
              <a:rPr lang="en-US" sz="3200" spc="30" dirty="0">
                <a:latin typeface="Times New Roman"/>
                <a:cs typeface="Times New Roman"/>
              </a:rPr>
              <a:t> </a:t>
            </a:r>
            <a:r>
              <a:rPr lang="en-US" sz="3200" spc="-5" dirty="0">
                <a:latin typeface="Times New Roman"/>
                <a:cs typeface="Times New Roman"/>
              </a:rPr>
              <a:t>3)}</a:t>
            </a:r>
            <a:r>
              <a:rPr lang="en-US" sz="3200" spc="20" dirty="0">
                <a:latin typeface="Times New Roman"/>
                <a:cs typeface="Times New Roman"/>
              </a:rPr>
              <a:t> </a:t>
            </a:r>
            <a:r>
              <a:rPr lang="en-US" sz="3200" spc="-5" dirty="0">
                <a:latin typeface="Times New Roman"/>
                <a:cs typeface="Times New Roman"/>
              </a:rPr>
              <a:t>(all</a:t>
            </a:r>
            <a:r>
              <a:rPr lang="en-US" sz="3200" spc="25" dirty="0">
                <a:latin typeface="Times New Roman"/>
                <a:cs typeface="Times New Roman"/>
              </a:rPr>
              <a:t> </a:t>
            </a:r>
            <a:r>
              <a:rPr lang="en-US" sz="3200" dirty="0">
                <a:latin typeface="Times New Roman"/>
                <a:cs typeface="Times New Roman"/>
              </a:rPr>
              <a:t>should </a:t>
            </a:r>
            <a:r>
              <a:rPr lang="en-US" sz="3200" spc="-5" dirty="0">
                <a:latin typeface="Times New Roman"/>
                <a:cs typeface="Times New Roman"/>
              </a:rPr>
              <a:t>satisfy)</a:t>
            </a:r>
            <a:endParaRPr lang="en-US" sz="3200" dirty="0">
              <a:latin typeface="Times New Roman"/>
              <a:cs typeface="Times New Roman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6F694F88-D441-F77B-5B54-F438824F2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407988"/>
            <a:ext cx="18942050" cy="4730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7000" dirty="0">
                <a:latin typeface="Arial" pitchFamily="34" charset="0"/>
                <a:cs typeface="Arial" pitchFamily="34" charset="0"/>
              </a:rPr>
              <a:t/>
            </a:r>
            <a:br>
              <a:rPr lang="en-US" sz="7000" dirty="0">
                <a:latin typeface="Arial" pitchFamily="34" charset="0"/>
                <a:cs typeface="Arial" pitchFamily="34" charset="0"/>
              </a:rPr>
            </a:br>
            <a:endParaRPr lang="en-US" sz="4000" b="1" i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24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25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27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28" name="Title 10"/>
          <p:cNvSpPr txBox="1">
            <a:spLocks/>
          </p:cNvSpPr>
          <p:nvPr/>
        </p:nvSpPr>
        <p:spPr bwMode="auto">
          <a:xfrm>
            <a:off x="15462250" y="407988"/>
            <a:ext cx="4060825" cy="94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14500" y="1539875"/>
            <a:ext cx="16719550" cy="97583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2700">
              <a:spcBef>
                <a:spcPts val="1140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Problems:</a:t>
            </a:r>
          </a:p>
          <a:p>
            <a:pPr marL="527050" indent="-514350">
              <a:spcBef>
                <a:spcPts val="1140"/>
              </a:spcBef>
              <a:buFontTx/>
              <a:buAutoNum type="arabicPeriod"/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Let A, B are two sets with |B| = 3. If there are 4096 relations from A to B, what is |A|?</a:t>
            </a:r>
          </a:p>
          <a:p>
            <a:pPr marL="12700">
              <a:spcBef>
                <a:spcPts val="1140"/>
              </a:spcBef>
              <a:defRPr/>
            </a:pP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Ans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: |A|=4</a:t>
            </a:r>
          </a:p>
          <a:p>
            <a:pPr marL="12700">
              <a:spcBef>
                <a:spcPts val="1140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2. A={1,2,3} B={2,4,5} Then find</a:t>
            </a:r>
          </a:p>
          <a:p>
            <a:pPr marL="527050" indent="-514350">
              <a:spcBef>
                <a:spcPts val="1140"/>
              </a:spcBef>
              <a:buFontTx/>
              <a:buAutoNum type="alphaLcParenR"/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|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AxB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|</a:t>
            </a:r>
          </a:p>
          <a:p>
            <a:pPr marL="527050" indent="-514350">
              <a:spcBef>
                <a:spcPts val="1140"/>
              </a:spcBef>
              <a:buFontTx/>
              <a:buAutoNum type="alphaLcParenR"/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No of relations from A to B</a:t>
            </a:r>
          </a:p>
          <a:p>
            <a:pPr marL="527050" indent="-514350">
              <a:spcBef>
                <a:spcPts val="1140"/>
              </a:spcBef>
              <a:buFontTx/>
              <a:buAutoNum type="alphaLcParenR"/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No of relations on A</a:t>
            </a:r>
          </a:p>
          <a:p>
            <a:pPr marL="527050" indent="-514350">
              <a:spcBef>
                <a:spcPts val="1140"/>
              </a:spcBef>
              <a:buFontTx/>
              <a:buAutoNum type="alphaLcParenR"/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No of relations from A to B that contain (1,2) and (1,5)   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Ans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: 2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7</a:t>
            </a:r>
          </a:p>
          <a:p>
            <a:pPr marL="527050" indent="-514350">
              <a:spcBef>
                <a:spcPts val="1140"/>
              </a:spcBef>
              <a:buFontTx/>
              <a:buAutoNum type="alphaLcParenR"/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No of relations from A to B that contain 5 ordered pairs       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Ans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: 9C5</a:t>
            </a:r>
          </a:p>
          <a:p>
            <a:pPr marL="527050" indent="-514350">
              <a:spcBef>
                <a:spcPts val="1140"/>
              </a:spcBef>
              <a:buFontTx/>
              <a:buAutoNum type="alphaLcParenR"/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No of relations from A to B that contain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atleast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7 elements       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Ans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: 9C7+9C8+9C9</a:t>
            </a:r>
          </a:p>
          <a:p>
            <a:pPr marL="527050" indent="-514350">
              <a:spcBef>
                <a:spcPts val="1140"/>
              </a:spcBef>
              <a:buFontTx/>
              <a:buAutoNum type="alphaLcParenR"/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No of relations from A to B that contain either (1,2) or (1,5)    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Ans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: 2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8</a:t>
            </a:r>
          </a:p>
          <a:p>
            <a:pPr marL="527050" indent="-514350">
              <a:spcBef>
                <a:spcPts val="1140"/>
              </a:spcBef>
              <a:buFontTx/>
              <a:buAutoNum type="alphaLcParenR"/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No of relations from A to B that contain (1,2) or (1,5)           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Ans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: 2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8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+ 2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8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– 2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7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=2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– 2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= 3x2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7</a:t>
            </a:r>
          </a:p>
          <a:p>
            <a:pPr marL="527050" indent="-514350">
              <a:spcBef>
                <a:spcPts val="1140"/>
              </a:spcBef>
              <a:buFontTx/>
              <a:buAutoNum type="alphaLcParenR"/>
              <a:defRPr/>
            </a:pPr>
            <a:endParaRPr lang="en-US" sz="3200" b="1" baseline="30000" dirty="0">
              <a:latin typeface="Times New Roman" pitchFamily="18" charset="0"/>
              <a:cs typeface="Times New Roman" pitchFamily="18" charset="0"/>
            </a:endParaRPr>
          </a:p>
          <a:p>
            <a:pPr marL="527050" indent="-514350">
              <a:spcBef>
                <a:spcPts val="1140"/>
              </a:spcBef>
              <a:buFontTx/>
              <a:buAutoNum type="alphaLcParenR"/>
              <a:defRPr/>
            </a:pPr>
            <a:endParaRPr lang="en-US" sz="3200" b="1" baseline="30000" dirty="0">
              <a:latin typeface="Times New Roman" pitchFamily="18" charset="0"/>
              <a:cs typeface="Times New Roman" pitchFamily="18" charset="0"/>
            </a:endParaRPr>
          </a:p>
          <a:p>
            <a:pPr marL="527050" indent="-514350">
              <a:spcBef>
                <a:spcPts val="1140"/>
              </a:spcBef>
              <a:buFontTx/>
              <a:buAutoNum type="alphaLcParenR"/>
              <a:defRPr/>
            </a:pP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  <a:p>
            <a:pPr marL="527050" indent="-514350">
              <a:spcBef>
                <a:spcPts val="1140"/>
              </a:spcBef>
              <a:buFontTx/>
              <a:buAutoNum type="alphaLcParenR"/>
              <a:defRPr/>
            </a:pPr>
            <a:endParaRPr lang="en-US" sz="3200" dirty="0">
              <a:latin typeface="Times New Roman"/>
              <a:cs typeface="Times New Roman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432313B4-34D5-76D3-D9FF-8C5DEB727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407988"/>
            <a:ext cx="18942050" cy="4730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7000" dirty="0">
                <a:latin typeface="Arial" pitchFamily="34" charset="0"/>
                <a:cs typeface="Arial" pitchFamily="34" charset="0"/>
              </a:rPr>
              <a:t/>
            </a:r>
            <a:br>
              <a:rPr lang="en-US" sz="7000" dirty="0">
                <a:latin typeface="Arial" pitchFamily="34" charset="0"/>
                <a:cs typeface="Arial" pitchFamily="34" charset="0"/>
              </a:rPr>
            </a:br>
            <a:endParaRPr lang="en-US" sz="4000" b="1" i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772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773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775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776" name="Title 10"/>
          <p:cNvSpPr txBox="1">
            <a:spLocks/>
          </p:cNvSpPr>
          <p:nvPr/>
        </p:nvSpPr>
        <p:spPr bwMode="auto">
          <a:xfrm>
            <a:off x="15462250" y="407988"/>
            <a:ext cx="4060825" cy="94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14500" y="1539875"/>
            <a:ext cx="16719550" cy="75533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2700">
              <a:spcBef>
                <a:spcPts val="1140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Problems:</a:t>
            </a:r>
          </a:p>
          <a:p>
            <a:pPr marL="527050" indent="-514350">
              <a:spcBef>
                <a:spcPts val="1140"/>
              </a:spcBef>
              <a:buFontTx/>
              <a:buAutoNum type="arabicPeriod" startAt="3"/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A={1,2,3} B={2,4,5} Then find </a:t>
            </a:r>
          </a:p>
          <a:p>
            <a:pPr marL="527050" indent="-514350">
              <a:spcBef>
                <a:spcPts val="1140"/>
              </a:spcBef>
              <a:buFontTx/>
              <a:buAutoNum type="alphaLcParenR"/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on A={(x, y): x&lt;y}                      R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= {(1,2),(1,3),(2,3)}     </a:t>
            </a:r>
          </a:p>
          <a:p>
            <a:pPr marL="527050" indent="-514350">
              <a:spcBef>
                <a:spcPts val="1140"/>
              </a:spcBef>
              <a:buFontTx/>
              <a:buAutoNum type="alphaLcParenR"/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on A ={(x, y): x ≤y}                    R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= {(1,1),(1,2),(1,3),(2,2),(2,3),(3,3)} </a:t>
            </a:r>
          </a:p>
          <a:p>
            <a:pPr marL="527050" indent="-514350">
              <a:spcBef>
                <a:spcPts val="1140"/>
              </a:spcBef>
              <a:buFontTx/>
              <a:buAutoNum type="alphaLcParenR"/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on A ={(x, y): x ≥y}                    R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 = {(1,1),(2,1),(2,2),(3,1),(3,2),(3,3)}</a:t>
            </a:r>
          </a:p>
          <a:p>
            <a:pPr marL="527050" indent="-514350">
              <a:spcBef>
                <a:spcPts val="1140"/>
              </a:spcBef>
              <a:buFontTx/>
              <a:buAutoNum type="alphaLcParenR"/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Write properties of each relations R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,R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,R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 marL="12700">
              <a:spcBef>
                <a:spcPts val="1140"/>
              </a:spcBef>
              <a:defRPr/>
            </a:pP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Ans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: R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– Not reflexive,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Irreflexive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 not symmetric, Asymmetric, transitive</a:t>
            </a:r>
          </a:p>
          <a:p>
            <a:pPr marL="12700">
              <a:spcBef>
                <a:spcPts val="1140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…………..</a:t>
            </a:r>
          </a:p>
          <a:p>
            <a:pPr marL="12700">
              <a:spcBef>
                <a:spcPts val="1140"/>
              </a:spcBef>
              <a:defRPr/>
            </a:pPr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 marL="527050" indent="-514350">
              <a:spcBef>
                <a:spcPts val="1140"/>
              </a:spcBef>
              <a:buFontTx/>
              <a:buAutoNum type="alphaLcParenR"/>
              <a:defRPr/>
            </a:pPr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 marL="527050" indent="-514350">
              <a:spcBef>
                <a:spcPts val="1140"/>
              </a:spcBef>
              <a:buFontTx/>
              <a:buAutoNum type="alphaLcParenR"/>
              <a:defRPr/>
            </a:pPr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 marL="527050" indent="-514350">
              <a:spcBef>
                <a:spcPts val="1140"/>
              </a:spcBef>
              <a:buFontTx/>
              <a:buAutoNum type="alphaLcParenR"/>
              <a:defRPr/>
            </a:pP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F8C1E520-3398-8931-5166-2FA3DFB17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407988"/>
            <a:ext cx="18942050" cy="4730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7000" dirty="0">
                <a:latin typeface="Arial" pitchFamily="34" charset="0"/>
                <a:cs typeface="Arial" pitchFamily="34" charset="0"/>
              </a:rPr>
              <a:t/>
            </a:r>
            <a:br>
              <a:rPr lang="en-US" sz="7000" dirty="0">
                <a:latin typeface="Arial" pitchFamily="34" charset="0"/>
                <a:cs typeface="Arial" pitchFamily="34" charset="0"/>
              </a:rPr>
            </a:br>
            <a:endParaRPr lang="en-US" sz="4000" b="1" i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820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4821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4823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4824" name="Title 10"/>
          <p:cNvSpPr txBox="1">
            <a:spLocks/>
          </p:cNvSpPr>
          <p:nvPr/>
        </p:nvSpPr>
        <p:spPr bwMode="auto">
          <a:xfrm>
            <a:off x="15462250" y="407988"/>
            <a:ext cx="4060825" cy="94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34825" name="TextBox 2"/>
          <p:cNvSpPr txBox="1">
            <a:spLocks noChangeArrowheads="1"/>
          </p:cNvSpPr>
          <p:nvPr/>
        </p:nvSpPr>
        <p:spPr bwMode="auto">
          <a:xfrm>
            <a:off x="1714500" y="1539875"/>
            <a:ext cx="16719550" cy="755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284413" indent="1588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741613" indent="1588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198813" indent="1588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656013" indent="1588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ts val="1138"/>
              </a:spcBef>
            </a:pPr>
            <a:r>
              <a:rPr lang="en-US" alt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Problems:</a:t>
            </a:r>
          </a:p>
          <a:p>
            <a:pPr>
              <a:spcBef>
                <a:spcPts val="1138"/>
              </a:spcBef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4. aRb when ab ≥ 0 over Z</a:t>
            </a:r>
          </a:p>
          <a:p>
            <a:pPr>
              <a:spcBef>
                <a:spcPts val="1138"/>
              </a:spcBef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Write properties of relation R</a:t>
            </a:r>
            <a:endParaRPr lang="en-US" altLang="en-US" sz="3200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138"/>
              </a:spcBef>
            </a:pPr>
            <a:r>
              <a:rPr lang="en-US" alt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Ans: </a:t>
            </a:r>
          </a:p>
          <a:p>
            <a:pPr lvl="1">
              <a:spcBef>
                <a:spcPts val="1138"/>
              </a:spcBef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For all integers we have xx ≥ 0 ∴ R is reflexive.</a:t>
            </a:r>
          </a:p>
          <a:p>
            <a:pPr lvl="1">
              <a:spcBef>
                <a:spcPts val="1138"/>
              </a:spcBef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If (x, y) Є R ⇒ xy ≥ 0  then yx ≥ 0 ⇒ (y, x) Є R</a:t>
            </a:r>
          </a:p>
          <a:p>
            <a:pPr lvl="1">
              <a:spcBef>
                <a:spcPts val="1138"/>
              </a:spcBef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∴ R is symmetric.</a:t>
            </a:r>
          </a:p>
          <a:p>
            <a:pPr lvl="1">
              <a:spcBef>
                <a:spcPts val="1138"/>
              </a:spcBef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But (3,0), (0,-7) Є R But (3,-7)</a:t>
            </a:r>
            <a:r>
              <a:rPr lang="en-I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∉ R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>
              <a:spcBef>
                <a:spcPts val="1138"/>
              </a:spcBef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∴ R is not transitive.</a:t>
            </a:r>
          </a:p>
          <a:p>
            <a:pPr lvl="1">
              <a:spcBef>
                <a:spcPts val="1138"/>
              </a:spcBef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If (x, y) Є R and (y, x) Є R ⇏ x=y</a:t>
            </a:r>
          </a:p>
          <a:p>
            <a:pPr lvl="1">
              <a:spcBef>
                <a:spcPts val="1138"/>
              </a:spcBef>
            </a:pPr>
            <a:r>
              <a:rPr lang="en-US" altLang="en-US" sz="3200"/>
              <a:t>Ex: 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(3,0), (0,3) Є R ⇏ 3=0</a:t>
            </a:r>
          </a:p>
          <a:p>
            <a:pPr lvl="1">
              <a:spcBef>
                <a:spcPts val="1138"/>
              </a:spcBef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∴ R is not anti symmetric.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xmlns="" id="{F5ECBBBF-CF3C-3137-ECA3-4F7A94D20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object 4"/>
          <p:cNvSpPr>
            <a:spLocks/>
          </p:cNvSpPr>
          <p:nvPr/>
        </p:nvSpPr>
        <p:spPr bwMode="auto">
          <a:xfrm>
            <a:off x="995363" y="1778794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269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2 w 56514"/>
              <a:gd name="T3" fmla="*/ 4932 h 56515"/>
              <a:gd name="T4" fmla="*/ 18473 w 56514"/>
              <a:gd name="T5" fmla="*/ 18395 h 56515"/>
              <a:gd name="T6" fmla="*/ 4958 w 56514"/>
              <a:gd name="T7" fmla="*/ 38357 h 56515"/>
              <a:gd name="T8" fmla="*/ 0 w 56514"/>
              <a:gd name="T9" fmla="*/ 62803 h 56515"/>
              <a:gd name="T10" fmla="*/ 4958 w 56514"/>
              <a:gd name="T11" fmla="*/ 87274 h 56515"/>
              <a:gd name="T12" fmla="*/ 18473 w 56514"/>
              <a:gd name="T13" fmla="*/ 107274 h 56515"/>
              <a:gd name="T14" fmla="*/ 38502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1995 w 56514"/>
              <a:gd name="T25" fmla="*/ 112400 h 56515"/>
              <a:gd name="T26" fmla="*/ 24869 w 56514"/>
              <a:gd name="T27" fmla="*/ 100852 h 56515"/>
              <a:gd name="T28" fmla="*/ 13329 w 56514"/>
              <a:gd name="T29" fmla="*/ 83733 h 56515"/>
              <a:gd name="T30" fmla="*/ 9093 w 56514"/>
              <a:gd name="T31" fmla="*/ 62803 h 56515"/>
              <a:gd name="T32" fmla="*/ 13329 w 56514"/>
              <a:gd name="T33" fmla="*/ 41857 h 56515"/>
              <a:gd name="T34" fmla="*/ 24869 w 56514"/>
              <a:gd name="T35" fmla="*/ 24715 h 56515"/>
              <a:gd name="T36" fmla="*/ 4199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1 w 56514"/>
              <a:gd name="T51" fmla="*/ 13118 h 56515"/>
              <a:gd name="T52" fmla="*/ 101135 w 56514"/>
              <a:gd name="T53" fmla="*/ 24715 h 56515"/>
              <a:gd name="T54" fmla="*/ 112683 w 56514"/>
              <a:gd name="T55" fmla="*/ 41857 h 56515"/>
              <a:gd name="T56" fmla="*/ 116910 w 56514"/>
              <a:gd name="T57" fmla="*/ 62803 h 56515"/>
              <a:gd name="T58" fmla="*/ 112683 w 56514"/>
              <a:gd name="T59" fmla="*/ 83733 h 56515"/>
              <a:gd name="T60" fmla="*/ 101135 w 56514"/>
              <a:gd name="T61" fmla="*/ 100852 h 56515"/>
              <a:gd name="T62" fmla="*/ 84001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270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0 w 25400"/>
              <a:gd name="T23" fmla="*/ 5329 h 31750"/>
              <a:gd name="T24" fmla="*/ 2188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1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0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5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26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0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272" name="object 9"/>
          <p:cNvSpPr txBox="1">
            <a:spLocks noChangeArrowheads="1"/>
          </p:cNvSpPr>
          <p:nvPr/>
        </p:nvSpPr>
        <p:spPr bwMode="auto">
          <a:xfrm>
            <a:off x="1822450" y="1476375"/>
            <a:ext cx="17145000" cy="485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064" rIns="0" bIns="0">
            <a:spAutoFit/>
          </a:bodyPr>
          <a:lstStyle>
            <a:lvl1pPr marL="12700">
              <a:tabLst>
                <a:tab pos="648335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tabLst>
                <a:tab pos="648335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tabLst>
                <a:tab pos="648335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tabLst>
                <a:tab pos="648335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tabLst>
                <a:tab pos="648335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tabLst>
                <a:tab pos="648335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tabLst>
                <a:tab pos="648335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tabLst>
                <a:tab pos="648335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tabLst>
                <a:tab pos="648335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just"/>
            <a:r>
              <a:rPr lang="en-IN" altLang="en-US" sz="4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</a:t>
            </a:r>
            <a:endParaRPr lang="en-IN" altLang="en-US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Properties of relations, Composition of Relations, Partial Orders, </a:t>
            </a:r>
            <a:r>
              <a:rPr lang="en-IN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Hasse</a:t>
            </a:r>
            <a:r>
              <a:rPr lang="en-IN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Diagrams, Equivalence Relations and Partitions.</a:t>
            </a:r>
          </a:p>
          <a:p>
            <a:pPr algn="just"/>
            <a:r>
              <a:rPr lang="en-IN" altLang="en-US" sz="4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endParaRPr lang="en-IN" altLang="en-US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Functions-plain, One-to-one, onto functions, Sterling numbers of the second kind, Function composition and Inverse function, Growth of function.</a:t>
            </a:r>
            <a:endParaRPr lang="en-US" altLang="en-US" sz="4500" dirty="0">
              <a:solidFill>
                <a:srgbClr val="00589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73" name="Title 10"/>
          <p:cNvSpPr>
            <a:spLocks noGrp="1"/>
          </p:cNvSpPr>
          <p:nvPr>
            <p:ph type="title"/>
          </p:nvPr>
        </p:nvSpPr>
        <p:spPr>
          <a:xfrm>
            <a:off x="15081250" y="407988"/>
            <a:ext cx="4441825" cy="947737"/>
          </a:xfrm>
        </p:spPr>
        <p:txBody>
          <a:bodyPr/>
          <a:lstStyle/>
          <a:p>
            <a:pPr algn="r" eaLnBrk="1" hangingPunct="1"/>
            <a:r>
              <a:rPr lang="en-US" altLang="en-US">
                <a:latin typeface="Playfair Display" charset="0"/>
              </a:rPr>
              <a:t>Go, change the world</a:t>
            </a:r>
          </a:p>
        </p:txBody>
      </p:sp>
      <p:sp>
        <p:nvSpPr>
          <p:cNvPr id="8240" name="Rectangle 2"/>
          <p:cNvSpPr>
            <a:spLocks noChangeArrowheads="1"/>
          </p:cNvSpPr>
          <p:nvPr/>
        </p:nvSpPr>
        <p:spPr bwMode="auto">
          <a:xfrm>
            <a:off x="7156450" y="241300"/>
            <a:ext cx="4506913" cy="769938"/>
          </a:xfrm>
          <a:prstGeom prst="rect">
            <a:avLst/>
          </a:prstGeom>
          <a:noFill/>
          <a:ln>
            <a:noFill/>
          </a:ln>
        </p:spPr>
        <p:txBody>
          <a:bodyPr lIns="91427" tIns="45711" rIns="91427" bIns="45711">
            <a:spAutoFit/>
          </a:bodyPr>
          <a:lstStyle/>
          <a:p>
            <a:pPr algn="ctr" defTabSz="457131" eaLnBrk="1" hangingPunct="1">
              <a:defRPr/>
            </a:pPr>
            <a:r>
              <a:rPr lang="en-US" altLang="en-US" sz="4400" b="1" dirty="0">
                <a:solidFill>
                  <a:schemeClr val="accent1">
                    <a:lumMod val="75000"/>
                  </a:schemeClr>
                </a:solidFill>
                <a:latin typeface="Verdana" pitchFamily="34" charset="0"/>
              </a:rPr>
              <a:t>  </a:t>
            </a:r>
            <a:endParaRPr lang="en-US" altLang="en-US" sz="35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</a:endParaRPr>
          </a:p>
        </p:txBody>
      </p:sp>
      <p:sp>
        <p:nvSpPr>
          <p:cNvPr id="11275" name="Title 1"/>
          <p:cNvSpPr txBox="1">
            <a:spLocks/>
          </p:cNvSpPr>
          <p:nvPr/>
        </p:nvSpPr>
        <p:spPr bwMode="auto">
          <a:xfrm>
            <a:off x="7164388" y="382588"/>
            <a:ext cx="822960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4500" b="1">
                <a:solidFill>
                  <a:srgbClr val="422C7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  <a:p>
            <a:pPr algn="ctr"/>
            <a:endParaRPr lang="en-US" altLang="en-US" sz="4500" b="1">
              <a:solidFill>
                <a:srgbClr val="422C7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en-US" sz="3500" b="1">
              <a:solidFill>
                <a:srgbClr val="422C7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6F3DA2E0-9841-3E75-231E-23B9F9375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49" y="243681"/>
            <a:ext cx="4925857" cy="153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407988"/>
            <a:ext cx="18942050" cy="4730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7000" dirty="0">
                <a:latin typeface="Arial" pitchFamily="34" charset="0"/>
                <a:cs typeface="Arial" pitchFamily="34" charset="0"/>
              </a:rPr>
              <a:t/>
            </a:r>
            <a:br>
              <a:rPr lang="en-US" sz="7000" dirty="0">
                <a:latin typeface="Arial" pitchFamily="34" charset="0"/>
                <a:cs typeface="Arial" pitchFamily="34" charset="0"/>
              </a:rPr>
            </a:br>
            <a:endParaRPr lang="en-US" sz="4000" b="1" i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868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6869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6871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6872" name="Title 10"/>
          <p:cNvSpPr txBox="1">
            <a:spLocks/>
          </p:cNvSpPr>
          <p:nvPr/>
        </p:nvSpPr>
        <p:spPr bwMode="auto">
          <a:xfrm>
            <a:off x="15462250" y="407988"/>
            <a:ext cx="4060825" cy="94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36873" name="TextBox 2"/>
          <p:cNvSpPr txBox="1">
            <a:spLocks noChangeArrowheads="1"/>
          </p:cNvSpPr>
          <p:nvPr/>
        </p:nvSpPr>
        <p:spPr bwMode="auto">
          <a:xfrm>
            <a:off x="1677988" y="1539875"/>
            <a:ext cx="16719550" cy="755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284413" indent="1588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741613" indent="1588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198813" indent="1588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656013" indent="1588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ts val="1138"/>
              </a:spcBef>
            </a:pPr>
            <a:r>
              <a:rPr lang="en-US" alt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Problems:</a:t>
            </a:r>
          </a:p>
          <a:p>
            <a:pPr>
              <a:spcBef>
                <a:spcPts val="1138"/>
              </a:spcBef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5. Let U be set. R is a relation on P(U) defined by (A, B) Є R if A </a:t>
            </a:r>
            <a:r>
              <a:rPr lang="en-US" altLang="en-US" sz="3200"/>
              <a:t>⊆ B for 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A, B Є U</a:t>
            </a:r>
          </a:p>
          <a:p>
            <a:pPr>
              <a:spcBef>
                <a:spcPts val="1138"/>
              </a:spcBef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Write properties of relation R</a:t>
            </a:r>
            <a:endParaRPr lang="en-US" altLang="en-US" sz="3200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138"/>
              </a:spcBef>
            </a:pPr>
            <a:r>
              <a:rPr lang="en-US" alt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Ans: </a:t>
            </a:r>
          </a:p>
          <a:p>
            <a:pPr lvl="1">
              <a:spcBef>
                <a:spcPts val="1138"/>
              </a:spcBef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For any A Є U, (A,A) Є R since A</a:t>
            </a:r>
            <a:r>
              <a:rPr lang="en-US" altLang="en-US" sz="3200"/>
              <a:t> ⊆ A</a:t>
            </a:r>
          </a:p>
          <a:p>
            <a:pPr lvl="1">
              <a:spcBef>
                <a:spcPts val="1138"/>
              </a:spcBef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∴ R is reflexive.</a:t>
            </a:r>
          </a:p>
          <a:p>
            <a:pPr lvl="1">
              <a:spcBef>
                <a:spcPts val="1138"/>
              </a:spcBef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If (A, B) Є R ⇒ A </a:t>
            </a:r>
            <a:r>
              <a:rPr lang="en-US" altLang="en-US" sz="3200"/>
              <a:t>⊆ B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but </a:t>
            </a:r>
            <a:r>
              <a:rPr lang="en-US" altLang="en-US" sz="3200"/>
              <a:t>B ⊄ A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. (B,A)</a:t>
            </a:r>
            <a:r>
              <a:rPr lang="en-I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∉ R</a:t>
            </a:r>
            <a:endParaRPr lang="en-US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1138"/>
              </a:spcBef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∴ R is not symmetric.</a:t>
            </a:r>
          </a:p>
          <a:p>
            <a:pPr lvl="1">
              <a:spcBef>
                <a:spcPts val="1138"/>
              </a:spcBef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If (A, B) Є R ⇒ A </a:t>
            </a:r>
            <a:r>
              <a:rPr lang="en-US" altLang="en-US" sz="3200"/>
              <a:t>⊆ B  and 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If (B, C) Є R ⇒ B ⊆ C Then A ⊆ C ∴ (A,C) Є R</a:t>
            </a:r>
          </a:p>
          <a:p>
            <a:pPr lvl="1">
              <a:spcBef>
                <a:spcPts val="1138"/>
              </a:spcBef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∴ R is transitive.</a:t>
            </a:r>
          </a:p>
          <a:p>
            <a:pPr lvl="1">
              <a:spcBef>
                <a:spcPts val="1138"/>
              </a:spcBef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If (A, B) Є R ⇒ A </a:t>
            </a:r>
            <a:r>
              <a:rPr lang="en-US" altLang="en-US" sz="3200"/>
              <a:t>⊆ B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 and (B, A) Є R ⇒ B⊆ A  then A=B </a:t>
            </a:r>
          </a:p>
          <a:p>
            <a:pPr lvl="1">
              <a:spcBef>
                <a:spcPts val="1138"/>
              </a:spcBef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∴ R is anti symmetric.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xmlns="" id="{93D201DA-20B9-48DF-C4D3-C61829BED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407988"/>
            <a:ext cx="18942050" cy="4730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7000" dirty="0">
                <a:latin typeface="Arial" pitchFamily="34" charset="0"/>
                <a:cs typeface="Arial" pitchFamily="34" charset="0"/>
              </a:rPr>
              <a:t/>
            </a:r>
            <a:br>
              <a:rPr lang="en-US" sz="7000" dirty="0">
                <a:latin typeface="Arial" pitchFamily="34" charset="0"/>
                <a:cs typeface="Arial" pitchFamily="34" charset="0"/>
              </a:rPr>
            </a:br>
            <a:endParaRPr lang="en-US" sz="4000" b="1" i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916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8917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8919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8920" name="Title 10"/>
          <p:cNvSpPr txBox="1">
            <a:spLocks/>
          </p:cNvSpPr>
          <p:nvPr/>
        </p:nvSpPr>
        <p:spPr bwMode="auto">
          <a:xfrm>
            <a:off x="15462250" y="407988"/>
            <a:ext cx="4060825" cy="94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38921" name="TextBox 2"/>
          <p:cNvSpPr txBox="1">
            <a:spLocks noChangeArrowheads="1"/>
          </p:cNvSpPr>
          <p:nvPr/>
        </p:nvSpPr>
        <p:spPr bwMode="auto">
          <a:xfrm>
            <a:off x="1677988" y="1539875"/>
            <a:ext cx="16719550" cy="755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284413" indent="1588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741613" indent="1588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198813" indent="1588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656013" indent="1588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ts val="1138"/>
              </a:spcBef>
            </a:pPr>
            <a:r>
              <a:rPr lang="en-US" alt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Problems:</a:t>
            </a:r>
          </a:p>
          <a:p>
            <a:pPr>
              <a:spcBef>
                <a:spcPts val="1138"/>
              </a:spcBef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6. R is a relation on Z</a:t>
            </a:r>
            <a:r>
              <a:rPr lang="en-US" altLang="en-US" sz="32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defined by aRb if a exactly divides b.</a:t>
            </a:r>
          </a:p>
          <a:p>
            <a:pPr>
              <a:spcBef>
                <a:spcPts val="1138"/>
              </a:spcBef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Write properties of relation R</a:t>
            </a:r>
            <a:endParaRPr lang="en-US" altLang="en-US" sz="3200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138"/>
              </a:spcBef>
            </a:pPr>
            <a:r>
              <a:rPr lang="en-US" alt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Ans:</a:t>
            </a:r>
          </a:p>
          <a:p>
            <a:pPr lvl="1">
              <a:spcBef>
                <a:spcPts val="1138"/>
              </a:spcBef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For all positive integers we have a exactly divides a. ie a|a    So,(a, a) Є R</a:t>
            </a:r>
            <a:endParaRPr lang="en-US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1138"/>
              </a:spcBef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∴ R is reflexive.</a:t>
            </a:r>
          </a:p>
          <a:p>
            <a:pPr lvl="1">
              <a:spcBef>
                <a:spcPts val="1138"/>
              </a:spcBef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If (a, b) Є R ⇒ a|b  then b</a:t>
            </a:r>
            <a:r>
              <a:rPr lang="en-US" altLang="en-US" sz="3200"/>
              <a:t>∤ 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a  ⇒ (b, a) </a:t>
            </a:r>
            <a:r>
              <a:rPr lang="en-I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∉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R</a:t>
            </a:r>
          </a:p>
          <a:p>
            <a:pPr lvl="1">
              <a:spcBef>
                <a:spcPts val="1138"/>
              </a:spcBef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∴ R is not symmetric.</a:t>
            </a:r>
          </a:p>
          <a:p>
            <a:pPr lvl="1">
              <a:spcBef>
                <a:spcPts val="1138"/>
              </a:spcBef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If (a, b) Є R ⇒ a|b and (b,c) Є R ⇒ b|c. Then a|c  ∴ (a, c) Є R</a:t>
            </a:r>
          </a:p>
          <a:p>
            <a:pPr lvl="1">
              <a:spcBef>
                <a:spcPts val="1138"/>
              </a:spcBef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∴ R is transitive.</a:t>
            </a:r>
          </a:p>
          <a:p>
            <a:pPr lvl="1">
              <a:spcBef>
                <a:spcPts val="1138"/>
              </a:spcBef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If (a, b) Є R ⇒ a|b  and (b, a) ⇒ R b|a then  a=b </a:t>
            </a:r>
          </a:p>
          <a:p>
            <a:pPr lvl="1">
              <a:spcBef>
                <a:spcPts val="1138"/>
              </a:spcBef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∴ R is anti symmetric.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xmlns="" id="{2C23F861-8747-C3A3-DBFA-0E758C30F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407988"/>
            <a:ext cx="18942050" cy="4730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7000" dirty="0">
                <a:latin typeface="Arial" pitchFamily="34" charset="0"/>
                <a:cs typeface="Arial" pitchFamily="34" charset="0"/>
              </a:rPr>
              <a:t/>
            </a:r>
            <a:br>
              <a:rPr lang="en-US" sz="7000" dirty="0">
                <a:latin typeface="Arial" pitchFamily="34" charset="0"/>
                <a:cs typeface="Arial" pitchFamily="34" charset="0"/>
              </a:rPr>
            </a:br>
            <a:endParaRPr lang="en-US" sz="4000" b="1" i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964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0965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0967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0968" name="Title 10"/>
          <p:cNvSpPr txBox="1">
            <a:spLocks/>
          </p:cNvSpPr>
          <p:nvPr/>
        </p:nvSpPr>
        <p:spPr bwMode="auto">
          <a:xfrm>
            <a:off x="15462250" y="407988"/>
            <a:ext cx="4060825" cy="94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34825" name="TextBox 2"/>
          <p:cNvSpPr txBox="1">
            <a:spLocks noChangeArrowheads="1"/>
          </p:cNvSpPr>
          <p:nvPr/>
        </p:nvSpPr>
        <p:spPr bwMode="auto">
          <a:xfrm>
            <a:off x="1677988" y="1539875"/>
            <a:ext cx="16719550" cy="853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284413" indent="1588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741613" indent="1588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198813" indent="1588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656013" indent="1588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ts val="1138"/>
              </a:spcBef>
              <a:defRPr/>
            </a:pP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Problems:</a:t>
            </a:r>
          </a:p>
          <a:p>
            <a:pPr>
              <a:spcBef>
                <a:spcPts val="1138"/>
              </a:spcBef>
              <a:defRPr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</a:t>
            </a:r>
            <a:r>
              <a:rPr lang="en-US" sz="3200" dirty="0"/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 an example of a relation on a set that is </a:t>
            </a:r>
          </a:p>
          <a:p>
            <a:pPr marL="527050" indent="-514350">
              <a:spcBef>
                <a:spcPts val="1138"/>
              </a:spcBef>
              <a:buFontTx/>
              <a:buAutoNum type="alphaLcParenR"/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symmetric and antisymmetric. </a:t>
            </a:r>
          </a:p>
          <a:p>
            <a:pPr marL="527050" indent="-514350">
              <a:spcBef>
                <a:spcPts val="1138"/>
              </a:spcBef>
              <a:buFontTx/>
              <a:buAutoNum type="alphaLcParenR"/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neither symmetric nor antisymmetric. </a:t>
            </a:r>
          </a:p>
          <a:p>
            <a:pPr>
              <a:spcBef>
                <a:spcPts val="1138"/>
              </a:spcBef>
              <a:defRPr/>
            </a:pPr>
            <a:r>
              <a:rPr lang="en-US" alt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Ans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969963" lvl="1" indent="-514350">
              <a:spcBef>
                <a:spcPts val="1138"/>
              </a:spcBef>
              <a:buFontTx/>
              <a:buAutoNum type="alphaLcParenR"/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symmetric and antisymmetric. </a:t>
            </a:r>
          </a:p>
          <a:p>
            <a:pPr lvl="1">
              <a:spcBef>
                <a:spcPts val="1138"/>
              </a:spcBef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a relation is both symmetric and antisymmetric then it contains elements of form (a, a).</a:t>
            </a:r>
          </a:p>
          <a:p>
            <a:pPr lvl="1">
              <a:spcBef>
                <a:spcPts val="1138"/>
              </a:spcBef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if A={1,2,3}  and R is a relation on A containing {(1,1),(2,2)} then it is both symmetric and antisymmetric.</a:t>
            </a:r>
          </a:p>
          <a:p>
            <a:pPr lvl="1">
              <a:spcBef>
                <a:spcPts val="1138"/>
              </a:spcBef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 neither symmetric nor antisymmetric. </a:t>
            </a:r>
          </a:p>
          <a:p>
            <a:pPr lvl="1">
              <a:spcBef>
                <a:spcPts val="1138"/>
              </a:spcBef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a relation is not symmetric , means (a, b) 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Є R but (b, a) </a:t>
            </a:r>
            <a:r>
              <a:rPr lang="en-I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∉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</a:t>
            </a:r>
          </a:p>
          <a:p>
            <a:pPr lvl="1">
              <a:spcBef>
                <a:spcPts val="1138"/>
              </a:spcBef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not antisymmetric, means (a, b) 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Є R and (b, a) Є R but a ≠ b.</a:t>
            </a:r>
          </a:p>
          <a:p>
            <a:pPr lvl="1">
              <a:spcBef>
                <a:spcPts val="1138"/>
              </a:spcBef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if A={1,2,3}  and R is a relation on A containing {(1,2),(2,3)(3,2)} then it is neither symmetric nor antisymmetric.</a:t>
            </a:r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xmlns="" id="{EBABFF81-18E6-2AFB-C8B8-C92E57D2F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4500" y="2073275"/>
            <a:ext cx="15643225" cy="8716963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8. 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A = {1, 2, 3, 4}. Identify the properties of relations which is defined on set A.</a:t>
            </a:r>
          </a:p>
          <a:p>
            <a:pPr marL="514350" indent="-514350">
              <a:buFontTx/>
              <a:buNone/>
              <a:defRPr/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- State whether relation is reflexive,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irreflexive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, symmetric, asymmetric,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antisymmetric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, transitive</a:t>
            </a:r>
          </a:p>
          <a:p>
            <a:pPr>
              <a:buFontTx/>
              <a:buNone/>
              <a:defRPr/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R1 = {(1, 1),(2, 2),(3, 3),(2, 1),(4, 3),(4, 1),(3, 2)} </a:t>
            </a:r>
          </a:p>
          <a:p>
            <a:pPr>
              <a:buFontTx/>
              <a:buNone/>
              <a:defRPr/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R2 = A × A, </a:t>
            </a:r>
          </a:p>
          <a:p>
            <a:pPr>
              <a:buFontTx/>
              <a:buNone/>
              <a:defRPr/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R3 = </a:t>
            </a:r>
            <a:r>
              <a:rPr lang="el-GR" sz="3600" dirty="0">
                <a:latin typeface="Times New Roman" pitchFamily="18" charset="0"/>
                <a:cs typeface="Times New Roman" pitchFamily="18" charset="0"/>
              </a:rPr>
              <a:t>φ,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  <a:p>
            <a:pPr>
              <a:buFontTx/>
              <a:buNone/>
              <a:defRPr/>
            </a:pPr>
            <a:r>
              <a:rPr lang="el-GR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R4 = {(1, 1),(2, 2),(3, 3),(4, 4)}</a:t>
            </a:r>
          </a:p>
          <a:p>
            <a:pPr>
              <a:buFontTx/>
              <a:buNone/>
              <a:defRPr/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R5 = {(1, 1),(2, 2),(3, 3),(4, 4),(1, 2),(2, 1),(4, 3),(3, 4)}</a:t>
            </a:r>
          </a:p>
          <a:p>
            <a:pPr>
              <a:buFontTx/>
              <a:buNone/>
              <a:defRPr/>
            </a:pPr>
            <a:r>
              <a:rPr lang="en-US" sz="3600" b="1" dirty="0" err="1">
                <a:latin typeface="Times New Roman" pitchFamily="18" charset="0"/>
                <a:cs typeface="Times New Roman" pitchFamily="18" charset="0"/>
              </a:rPr>
              <a:t>Ans</a:t>
            </a:r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lvl="1">
              <a:buFontTx/>
              <a:buNone/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R1 is anti symmetric</a:t>
            </a:r>
          </a:p>
          <a:p>
            <a:pPr lvl="1">
              <a:buFontTx/>
              <a:buNone/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R2 is reflexive, symmetric and transitive</a:t>
            </a:r>
          </a:p>
          <a:p>
            <a:pPr lvl="1">
              <a:buFontTx/>
              <a:buNone/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R3 is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irreflexive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 symmetric, asymmetric,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antisymmetric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 transitive</a:t>
            </a:r>
          </a:p>
          <a:p>
            <a:pPr lvl="1">
              <a:buFontTx/>
              <a:buNone/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R4 is reflexive, symmetric, 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antisymmetric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 transitive</a:t>
            </a:r>
          </a:p>
          <a:p>
            <a:pPr lvl="1">
              <a:buFontTx/>
              <a:buNone/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R5 is reflexive, symmetric, transitive</a:t>
            </a:r>
          </a:p>
        </p:txBody>
      </p:sp>
      <p:sp>
        <p:nvSpPr>
          <p:cNvPr id="43013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14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B56E0AD4-FEFA-602F-93B7-9427139DF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581025" y="407988"/>
            <a:ext cx="18942050" cy="1431925"/>
          </a:xfrm>
        </p:spPr>
        <p:txBody>
          <a:bodyPr/>
          <a:lstStyle/>
          <a:p>
            <a:r>
              <a:rPr lang="en-US" altLang="en-US">
                <a:latin typeface="Playfair Display" charset="0"/>
              </a:rPr>
              <a:t/>
            </a:r>
            <a:br>
              <a:rPr lang="en-US" altLang="en-US">
                <a:latin typeface="Playfair Display" charset="0"/>
              </a:rPr>
            </a:br>
            <a:r>
              <a:rPr lang="en-US" altLang="en-US">
                <a:latin typeface="Playfair Display" charset="0"/>
              </a:rPr>
              <a:t/>
            </a:r>
            <a:br>
              <a:rPr lang="en-US" altLang="en-US">
                <a:latin typeface="Playfair Display" charset="0"/>
              </a:rPr>
            </a:br>
            <a:r>
              <a:rPr lang="en-US" altLang="en-US">
                <a:latin typeface="Playfair Display" charset="0"/>
              </a:rPr>
              <a:t>Exercises on relations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6375" y="2073275"/>
            <a:ext cx="14611350" cy="7091363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9. Is  the following relations on {1, 2, 3, 4} 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</a:b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symmetric, anti symmetric, or asymmetric?</a:t>
            </a:r>
          </a:p>
          <a:p>
            <a:pPr>
              <a:buFontTx/>
              <a:buNone/>
              <a:defRPr/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R1 =</a:t>
            </a:r>
            <a:r>
              <a:rPr lang="en-US" sz="36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{(1, 1), (1, 2), (2, 1), (3, 3), (4, 4)}</a:t>
            </a:r>
          </a:p>
          <a:p>
            <a:pPr>
              <a:buFontTx/>
              <a:buNone/>
              <a:defRPr/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R2 = {(1,1)}</a:t>
            </a:r>
          </a:p>
          <a:p>
            <a:pPr>
              <a:buFontTx/>
              <a:buNone/>
              <a:defRPr/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R3 = </a:t>
            </a:r>
            <a:r>
              <a:rPr lang="en-US" sz="36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{(1, 3), (3, 2), (2, 1)}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  <a:p>
            <a:pPr>
              <a:buFontTx/>
              <a:buNone/>
              <a:defRPr/>
            </a:pPr>
            <a:r>
              <a:rPr lang="el-GR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R4 = </a:t>
            </a:r>
            <a:r>
              <a:rPr lang="en-US" sz="36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{(4, 4), (3, 3), (1, 4)}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  <a:p>
            <a:pPr>
              <a:buFontTx/>
              <a:buNone/>
              <a:defRPr/>
            </a:pPr>
            <a:r>
              <a:rPr lang="en-US" sz="3600" b="1" dirty="0" err="1">
                <a:latin typeface="Times New Roman" pitchFamily="18" charset="0"/>
                <a:cs typeface="Times New Roman" pitchFamily="18" charset="0"/>
              </a:rPr>
              <a:t>Ans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>
              <a:buFontTx/>
              <a:buNone/>
              <a:defRPr/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R1 is symmetric</a:t>
            </a:r>
          </a:p>
          <a:p>
            <a:pPr>
              <a:buFontTx/>
              <a:buNone/>
              <a:defRPr/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R2 is symmetric and anti symmetric</a:t>
            </a:r>
          </a:p>
          <a:p>
            <a:pPr>
              <a:buFontTx/>
              <a:buNone/>
              <a:defRPr/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R3 is asymmetric and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antisymmetric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  <a:p>
            <a:pPr>
              <a:buFontTx/>
              <a:buNone/>
              <a:defRPr/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R4 is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antisymmetric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4038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39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430DF5DE-BE97-EE3D-8DC4-EC7764334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2450" y="1498600"/>
            <a:ext cx="16535400" cy="9307513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10. A = {1, 2, 3, 4}. Identify the properties of relations which is defined on set A.</a:t>
            </a:r>
          </a:p>
          <a:p>
            <a:pPr marL="514350" indent="-514350">
              <a:buFontTx/>
              <a:buNone/>
              <a:defRPr/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- State whether relation is reflexive,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irreflexive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, symmetric, asymmetric,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antisymmetric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, transitive</a:t>
            </a:r>
          </a:p>
          <a:p>
            <a:pPr>
              <a:buFontTx/>
              <a:buNone/>
              <a:defRPr/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R1 = {(1, 1),(2, 2),(3, 3),(2, 1),(4, 3),(4, 1),(3, 2)} </a:t>
            </a:r>
          </a:p>
          <a:p>
            <a:pPr>
              <a:buFontTx/>
              <a:buNone/>
              <a:defRPr/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R2 = A × A, </a:t>
            </a:r>
          </a:p>
          <a:p>
            <a:pPr>
              <a:buFontTx/>
              <a:buNone/>
              <a:defRPr/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R3 = </a:t>
            </a:r>
            <a:r>
              <a:rPr lang="el-GR" sz="3600" dirty="0">
                <a:latin typeface="Times New Roman" pitchFamily="18" charset="0"/>
                <a:cs typeface="Times New Roman" pitchFamily="18" charset="0"/>
              </a:rPr>
              <a:t>φ,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  <a:p>
            <a:pPr>
              <a:buFontTx/>
              <a:buNone/>
              <a:defRPr/>
            </a:pPr>
            <a:r>
              <a:rPr lang="el-GR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R4 = {(1, 1),(2, 2),(3, 3),(4, 4)}</a:t>
            </a:r>
          </a:p>
          <a:p>
            <a:pPr>
              <a:buFontTx/>
              <a:buNone/>
              <a:defRPr/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R5 = {(1, 1),(2, 2),(3, 3),(4, 4),(1, 2),(2, 1),(4, 3),(3, 4)}</a:t>
            </a:r>
          </a:p>
          <a:p>
            <a:pPr>
              <a:buFontTx/>
              <a:buNone/>
              <a:defRPr/>
            </a:pPr>
            <a:r>
              <a:rPr lang="en-US" sz="3600" b="1" dirty="0" err="1">
                <a:latin typeface="Times New Roman" pitchFamily="18" charset="0"/>
                <a:cs typeface="Times New Roman" pitchFamily="18" charset="0"/>
              </a:rPr>
              <a:t>Ans</a:t>
            </a:r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lvl="1">
              <a:buFontTx/>
              <a:buNone/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R1 is anti symmetric</a:t>
            </a:r>
          </a:p>
          <a:p>
            <a:pPr lvl="1">
              <a:buFontTx/>
              <a:buNone/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R2 is reflexive, symmetric and transitive</a:t>
            </a:r>
          </a:p>
          <a:p>
            <a:pPr lvl="1">
              <a:buFontTx/>
              <a:buNone/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R3 is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irreflexive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 symmetric, asymmetric, anti symmetric, transitive</a:t>
            </a:r>
          </a:p>
          <a:p>
            <a:pPr lvl="1">
              <a:buFontTx/>
              <a:buNone/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R4 is reflexive, symmetric,  anti symmetric, transitive</a:t>
            </a:r>
          </a:p>
          <a:p>
            <a:pPr lvl="1">
              <a:buFontTx/>
              <a:buNone/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R5 is reflexive, symmetric, transitive</a:t>
            </a:r>
          </a:p>
          <a:p>
            <a:pPr lvl="1">
              <a:buFontTx/>
              <a:buNone/>
              <a:defRPr/>
            </a:pP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5061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5062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5F128F37-18AB-8516-2730-B63A4AB13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5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6086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46087" name="Rectangle 8"/>
          <p:cNvSpPr>
            <a:spLocks noChangeArrowheads="1"/>
          </p:cNvSpPr>
          <p:nvPr/>
        </p:nvSpPr>
        <p:spPr bwMode="auto">
          <a:xfrm>
            <a:off x="2965450" y="1539875"/>
            <a:ext cx="149352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More on Relations: </a:t>
            </a:r>
          </a:p>
          <a:p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https://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drive.google.com/file/d/1uJshiSJy_Ed_CxqIxcyUwGYp8wcfrWwc/view?usp=sharing</a:t>
            </a: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7CD149EC-7082-799A-3AEC-C20A7DA15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407988"/>
            <a:ext cx="18942050" cy="4730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7000" dirty="0">
                <a:latin typeface="Arial" pitchFamily="34" charset="0"/>
                <a:cs typeface="Arial" pitchFamily="34" charset="0"/>
              </a:rPr>
              <a:t/>
            </a:r>
            <a:br>
              <a:rPr lang="en-US" sz="7000" dirty="0">
                <a:latin typeface="Arial" pitchFamily="34" charset="0"/>
                <a:cs typeface="Arial" pitchFamily="34" charset="0"/>
              </a:rPr>
            </a:br>
            <a:endParaRPr lang="en-US" sz="4000" b="1" i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108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7109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7111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7112" name="Title 10"/>
          <p:cNvSpPr txBox="1">
            <a:spLocks/>
          </p:cNvSpPr>
          <p:nvPr/>
        </p:nvSpPr>
        <p:spPr bwMode="auto">
          <a:xfrm>
            <a:off x="15462250" y="407988"/>
            <a:ext cx="4060825" cy="94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34825" name="TextBox 2"/>
          <p:cNvSpPr txBox="1">
            <a:spLocks noChangeArrowheads="1"/>
          </p:cNvSpPr>
          <p:nvPr/>
        </p:nvSpPr>
        <p:spPr bwMode="auto">
          <a:xfrm>
            <a:off x="1677988" y="1539875"/>
            <a:ext cx="16719550" cy="691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284413" indent="1588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741613" indent="1588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198813" indent="1588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656013" indent="1588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ts val="1138"/>
              </a:spcBef>
              <a:defRPr/>
            </a:pP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Problems:</a:t>
            </a:r>
          </a:p>
          <a:p>
            <a:pPr marL="527050" indent="-514350">
              <a:spcBef>
                <a:spcPts val="1138"/>
              </a:spcBef>
              <a:buFontTx/>
              <a:buAutoNum type="arabicPeriod"/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 whether the relation R on the set of all real numbers is reflexive, symmetric, antisymmetric, and/or transitive, where (x, y) ∈ R if and only if a) x + y = 0 b) x = ± y  c) x - y is a rational number  d) x = 2y  e)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≥ 0  f)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  g) x = 1  h) x = 1 or y = 1</a:t>
            </a:r>
          </a:p>
          <a:p>
            <a:pPr>
              <a:spcBef>
                <a:spcPts val="1138"/>
              </a:spcBef>
              <a:defRPr/>
            </a:pPr>
            <a:r>
              <a:rPr lang="en-US" alt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Ans</a:t>
            </a: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1">
              <a:spcBef>
                <a:spcPts val="1138"/>
              </a:spcBef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Symmetric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Reflexive, Symmetric and Transitive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Reflexive, Symmetric and Transitive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Antisymmetric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 Reflexive and Symmetric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(f) Symmetric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(g) Antisymmetric and transitive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(h) Symmetric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xmlns="" id="{F2A24661-A78F-123F-5645-2450F8C4A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407988"/>
            <a:ext cx="18942050" cy="4730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7000" dirty="0">
                <a:latin typeface="Arial" pitchFamily="34" charset="0"/>
                <a:cs typeface="Arial" pitchFamily="34" charset="0"/>
              </a:rPr>
              <a:t/>
            </a:r>
            <a:br>
              <a:rPr lang="en-US" sz="7000" dirty="0">
                <a:latin typeface="Arial" pitchFamily="34" charset="0"/>
                <a:cs typeface="Arial" pitchFamily="34" charset="0"/>
              </a:rPr>
            </a:br>
            <a:endParaRPr lang="en-US" sz="4000" b="1" i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9156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9157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9159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9160" name="Title 10"/>
          <p:cNvSpPr txBox="1">
            <a:spLocks/>
          </p:cNvSpPr>
          <p:nvPr/>
        </p:nvSpPr>
        <p:spPr bwMode="auto">
          <a:xfrm>
            <a:off x="15462250" y="407988"/>
            <a:ext cx="4060825" cy="94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34825" name="TextBox 2"/>
          <p:cNvSpPr txBox="1">
            <a:spLocks noChangeArrowheads="1"/>
          </p:cNvSpPr>
          <p:nvPr/>
        </p:nvSpPr>
        <p:spPr bwMode="auto">
          <a:xfrm>
            <a:off x="1677988" y="1539875"/>
            <a:ext cx="16719550" cy="762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284413" indent="1588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741613" indent="1588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198813" indent="1588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656013" indent="1588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ts val="1138"/>
              </a:spcBef>
              <a:defRPr/>
            </a:pP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Problems:</a:t>
            </a:r>
          </a:p>
          <a:p>
            <a:pPr>
              <a:spcBef>
                <a:spcPts val="1138"/>
              </a:spcBef>
              <a:defRPr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 whether the relation R on the set of all people is reflexive, symmetric, antisymmetric, and/or transitive, where (a, b) ∈ R if and only if </a:t>
            </a:r>
          </a:p>
          <a:p>
            <a:pPr marL="527050" indent="-514350">
              <a:spcBef>
                <a:spcPts val="1138"/>
              </a:spcBef>
              <a:buFontTx/>
              <a:buAutoNum type="alphaLcParenR"/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is taller than b. </a:t>
            </a:r>
          </a:p>
          <a:p>
            <a:pPr marL="527050" indent="-514350">
              <a:spcBef>
                <a:spcPts val="1138"/>
              </a:spcBef>
              <a:buFontTx/>
              <a:buAutoNum type="alphaLcParenR"/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and b were born on the same day.</a:t>
            </a:r>
          </a:p>
          <a:p>
            <a:pPr marL="527050" indent="-514350">
              <a:spcBef>
                <a:spcPts val="1138"/>
              </a:spcBef>
              <a:buFontTx/>
              <a:buAutoNum type="alphaLcParenR"/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has the same first name as b.</a:t>
            </a:r>
          </a:p>
          <a:p>
            <a:pPr marL="527050" indent="-514350">
              <a:spcBef>
                <a:spcPts val="1138"/>
              </a:spcBef>
              <a:buFontTx/>
              <a:buAutoNum type="alphaLcParenR"/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and b have a common grandparent</a:t>
            </a:r>
            <a:r>
              <a:rPr lang="en-US" sz="3200" dirty="0"/>
              <a:t>.</a:t>
            </a:r>
          </a:p>
          <a:p>
            <a:pPr>
              <a:spcBef>
                <a:spcPts val="1138"/>
              </a:spcBef>
              <a:defRPr/>
            </a:pPr>
            <a:r>
              <a:rPr lang="en-US" alt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Ans</a:t>
            </a: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1">
              <a:spcBef>
                <a:spcPts val="1138"/>
              </a:spcBef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Antisymmetric and Transitive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Reflexive, Symmetric and Transitive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Reflexive, Symmetric and Transitive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Reflexive and Symmetric</a:t>
            </a:r>
          </a:p>
          <a:p>
            <a:pPr>
              <a:spcBef>
                <a:spcPts val="1138"/>
              </a:spcBef>
              <a:defRPr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xmlns="" id="{8837A500-8B51-ABBB-6D84-FD5A0D457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407988"/>
            <a:ext cx="18942050" cy="4730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7000" dirty="0">
                <a:latin typeface="Arial" pitchFamily="34" charset="0"/>
                <a:cs typeface="Arial" pitchFamily="34" charset="0"/>
              </a:rPr>
              <a:t/>
            </a:r>
            <a:br>
              <a:rPr lang="en-US" sz="7000" dirty="0">
                <a:latin typeface="Arial" pitchFamily="34" charset="0"/>
                <a:cs typeface="Arial" pitchFamily="34" charset="0"/>
              </a:rPr>
            </a:br>
            <a:endParaRPr lang="en-US" sz="4000" b="1" i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204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05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07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08" name="Title 10"/>
          <p:cNvSpPr txBox="1">
            <a:spLocks/>
          </p:cNvSpPr>
          <p:nvPr/>
        </p:nvSpPr>
        <p:spPr bwMode="auto">
          <a:xfrm>
            <a:off x="15462250" y="407988"/>
            <a:ext cx="4060825" cy="94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51209" name="TextBox 2"/>
          <p:cNvSpPr txBox="1">
            <a:spLocks noChangeArrowheads="1"/>
          </p:cNvSpPr>
          <p:nvPr/>
        </p:nvSpPr>
        <p:spPr bwMode="auto">
          <a:xfrm>
            <a:off x="1677988" y="1539875"/>
            <a:ext cx="16719550" cy="924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284413" indent="1588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741613" indent="1588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198813" indent="1588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656013" indent="1588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ts val="1138"/>
              </a:spcBef>
              <a:defRPr/>
            </a:pP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Problems:</a:t>
            </a:r>
          </a:p>
          <a:p>
            <a:pPr>
              <a:spcBef>
                <a:spcPts val="1138"/>
              </a:spcBef>
              <a:defRPr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3. .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of these relations on the set {1, 2, 3, 4), decide whether it is reflexive, whether it is symmetric, whether it is antisymmetric, and whether it is transitive. </a:t>
            </a:r>
          </a:p>
          <a:p>
            <a:pPr marL="527050" indent="-514350">
              <a:spcBef>
                <a:spcPts val="1138"/>
              </a:spcBef>
              <a:buFontTx/>
              <a:buAutoNum type="alphaLcParenR"/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{(2, 2), (2, 3), (2, 4), (3, 2), (3, 3), (3, 4)}  </a:t>
            </a:r>
          </a:p>
          <a:p>
            <a:pPr marL="527050" indent="-514350">
              <a:spcBef>
                <a:spcPts val="1138"/>
              </a:spcBef>
              <a:buFontTx/>
              <a:buAutoNum type="alphaLcParenR"/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{(1, 1), (1, 2), (2, 1), (2, 2), (3, 3), (4, 4)) </a:t>
            </a:r>
          </a:p>
          <a:p>
            <a:pPr marL="527050" indent="-514350">
              <a:spcBef>
                <a:spcPts val="1138"/>
              </a:spcBef>
              <a:buFontTx/>
              <a:buAutoNum type="alphaLcParenR"/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{(2, 4), (4, 2) </a:t>
            </a:r>
          </a:p>
          <a:p>
            <a:pPr marL="527050" indent="-514350">
              <a:spcBef>
                <a:spcPts val="1138"/>
              </a:spcBef>
              <a:buFontTx/>
              <a:buAutoNum type="alphaLcParenR"/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{(1, 2), (2, 3), (3, 4)} </a:t>
            </a:r>
          </a:p>
          <a:p>
            <a:pPr marL="527050" indent="-514350">
              <a:spcBef>
                <a:spcPts val="1138"/>
              </a:spcBef>
              <a:buFontTx/>
              <a:buAutoNum type="alphaLcParenR"/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{(1, 1), (2, 2), (3, 3), (4, 4)}</a:t>
            </a:r>
          </a:p>
          <a:p>
            <a:pPr marL="527050" indent="-514350">
              <a:spcBef>
                <a:spcPts val="1138"/>
              </a:spcBef>
              <a:buFontTx/>
              <a:buAutoNum type="alphaLcParenR"/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{(1, 3), (1, 4), (2, 3), (2, 4), (3, 1), (3, 4)}</a:t>
            </a:r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138"/>
              </a:spcBef>
              <a:defRPr/>
            </a:pPr>
            <a:r>
              <a:rPr lang="en-US" alt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Ans</a:t>
            </a: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spcBef>
                <a:spcPts val="1138"/>
              </a:spcBef>
              <a:defRPr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Transitive</a:t>
            </a:r>
            <a:b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Reflexive, Symmetric and Transitive</a:t>
            </a:r>
            <a:b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Symmetric</a:t>
            </a:r>
            <a:b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Antisymmetric</a:t>
            </a:r>
            <a:b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 Reflexive, Symmetric, Antisymmetric and Transitive</a:t>
            </a:r>
            <a:b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(f) None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xmlns="" id="{B37D7665-EC7B-9DCA-8B2C-54FC9BE70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450850" y="1158875"/>
            <a:ext cx="18942050" cy="677863"/>
          </a:xfrm>
        </p:spPr>
        <p:txBody>
          <a:bodyPr/>
          <a:lstStyle/>
          <a:p>
            <a:r>
              <a:rPr lang="en-US" altLang="en-US" sz="4400" b="1">
                <a:latin typeface="Playfair Display" charset="0"/>
              </a:rPr>
              <a:t>Applications of relations</a:t>
            </a:r>
          </a:p>
        </p:txBody>
      </p:sp>
      <p:sp>
        <p:nvSpPr>
          <p:cNvPr id="12291" name="Text Placeholder 2"/>
          <p:cNvSpPr>
            <a:spLocks noGrp="1"/>
          </p:cNvSpPr>
          <p:nvPr>
            <p:ph type="body" idx="1"/>
          </p:nvPr>
        </p:nvSpPr>
        <p:spPr>
          <a:xfrm>
            <a:off x="1441450" y="2613025"/>
            <a:ext cx="15916275" cy="5651500"/>
          </a:xfrm>
        </p:spPr>
        <p:txBody>
          <a:bodyPr/>
          <a:lstStyle/>
          <a:p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We can describe languages (e.g., compiler grammar, a universal Turing machine) using sets and set relations.</a:t>
            </a:r>
          </a:p>
          <a:p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Graph traversal requires sets to track node visits.</a:t>
            </a:r>
          </a:p>
          <a:p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Data structures are inherently set-based.</a:t>
            </a:r>
          </a:p>
          <a:p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Relational databases are entirely premised on set theory in so far as table operations are concerned.</a:t>
            </a:r>
          </a:p>
          <a:p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Used in studying properties of things.</a:t>
            </a:r>
          </a:p>
          <a:p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Useful in game theory and logic.</a:t>
            </a:r>
          </a:p>
          <a:p>
            <a:endParaRPr lang="en-US" altLang="en-US" sz="360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6FF47487-D8DB-2C2F-349C-B12E1DCD6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99" y="469900"/>
            <a:ext cx="4925857" cy="153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581025" y="407988"/>
            <a:ext cx="18942050" cy="473075"/>
          </a:xfrm>
        </p:spPr>
        <p:txBody>
          <a:bodyPr/>
          <a:lstStyle/>
          <a:p>
            <a:r>
              <a:rPr lang="en-US" altLang="en-US">
                <a:latin typeface="Playfair Display" charset="0"/>
              </a:rPr>
              <a:t>Counting on relations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98650" y="2613025"/>
            <a:ext cx="15459075" cy="5072063"/>
          </a:xfrm>
        </p:spPr>
        <p:txBody>
          <a:bodyPr/>
          <a:lstStyle/>
          <a:p>
            <a:pPr marL="0" indent="0">
              <a:lnSpc>
                <a:spcPct val="90000"/>
              </a:lnSpc>
              <a:buFontTx/>
              <a:buNone/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Example: How many different </a:t>
            </a:r>
            <a:r>
              <a:rPr lang="en-US" b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reflexive</a:t>
            </a:r>
            <a:r>
              <a:rPr lang="en-US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relations can be defined on a set A containing n elements?</a:t>
            </a:r>
          </a:p>
          <a:p>
            <a:pPr marL="0" indent="0">
              <a:lnSpc>
                <a:spcPct val="90000"/>
              </a:lnSpc>
              <a:buFontTx/>
              <a:buNone/>
              <a:defRPr/>
            </a:pPr>
            <a:endParaRPr lang="en-US" dirty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indent="0">
              <a:lnSpc>
                <a:spcPct val="90000"/>
              </a:lnSpc>
              <a:buFontTx/>
              <a:buNone/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Solution: Relations on R are subsets of AA, which contains n</a:t>
            </a:r>
            <a:r>
              <a:rPr lang="en-US" baseline="30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elements.</a:t>
            </a:r>
          </a:p>
          <a:p>
            <a:pPr marL="0" indent="0">
              <a:lnSpc>
                <a:spcPct val="90000"/>
              </a:lnSpc>
              <a:buFontTx/>
              <a:buNone/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Therefore, different relations on A can be generated by choosing different subsets out of these n</a:t>
            </a:r>
            <a:r>
              <a:rPr lang="en-US" baseline="30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elements, so there are 2</a:t>
            </a:r>
            <a:r>
              <a:rPr lang="en-US" baseline="30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n</a:t>
            </a:r>
            <a:r>
              <a:rPr lang="en-US" baseline="50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relations.</a:t>
            </a:r>
          </a:p>
          <a:p>
            <a:pPr marL="0" indent="0">
              <a:lnSpc>
                <a:spcPct val="90000"/>
              </a:lnSpc>
              <a:buFontTx/>
              <a:buNone/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A reflexive relation, however, must contain the n elements (a, a) for every </a:t>
            </a:r>
            <a:r>
              <a:rPr lang="en-US" dirty="0" err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aA</a:t>
            </a:r>
            <a:r>
              <a:rPr lang="en-US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.</a:t>
            </a:r>
          </a:p>
          <a:p>
            <a:pPr marL="0" indent="0">
              <a:lnSpc>
                <a:spcPct val="90000"/>
              </a:lnSpc>
              <a:buFontTx/>
              <a:buNone/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Consequently, we can only choose among n</a:t>
            </a:r>
            <a:r>
              <a:rPr lang="en-US" baseline="30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– n = n(n – 1) elements to generate reflexive relations, so there are 2</a:t>
            </a:r>
            <a:r>
              <a:rPr lang="en-US" baseline="30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n(n – 1)</a:t>
            </a:r>
            <a:r>
              <a:rPr lang="en-US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of them.</a:t>
            </a:r>
          </a:p>
          <a:p>
            <a:pPr>
              <a:defRPr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254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Title 10"/>
          <p:cNvSpPr txBox="1">
            <a:spLocks/>
          </p:cNvSpPr>
          <p:nvPr/>
        </p:nvSpPr>
        <p:spPr bwMode="auto">
          <a:xfrm>
            <a:off x="15309850" y="407988"/>
            <a:ext cx="4213225" cy="947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 defTabSz="914400" eaLnBrk="1" hangingPunct="1">
              <a:defRPr/>
            </a:pPr>
            <a:r>
              <a:rPr lang="en-US" altLang="en-US" sz="3100" i="1" kern="0">
                <a:solidFill>
                  <a:srgbClr val="422C75"/>
                </a:solidFill>
                <a:latin typeface="Playfair Display" charset="0"/>
                <a:cs typeface="Playfair Display"/>
              </a:rPr>
              <a:t>Go, change the world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106F7701-B201-23F4-9F4D-7088D4E28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581025" y="407988"/>
            <a:ext cx="18942050" cy="473075"/>
          </a:xfrm>
        </p:spPr>
        <p:txBody>
          <a:bodyPr/>
          <a:lstStyle/>
          <a:p>
            <a:r>
              <a:rPr lang="en-US" altLang="en-US">
                <a:latin typeface="Playfair Display" charset="0"/>
              </a:rPr>
              <a:t>Counting on relations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4250" y="2613025"/>
            <a:ext cx="17145000" cy="7866063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Let A be a set on which relation is defined, such that |A| = n</a:t>
            </a:r>
          </a:p>
          <a:p>
            <a:pPr>
              <a:buFontTx/>
              <a:buNone/>
              <a:defRPr/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Then </a:t>
            </a:r>
          </a:p>
          <a:p>
            <a:pPr marL="514350" indent="-514350">
              <a:buFontTx/>
              <a:buAutoNum type="arabicPeriod"/>
              <a:defRPr/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# of relations                    =    2^ n</a:t>
            </a:r>
            <a:r>
              <a:rPr lang="en-US" sz="3600" baseline="30000" dirty="0"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 marL="514350" indent="-514350">
              <a:buFontTx/>
              <a:buNone/>
              <a:defRPr/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2. # reflexive of relations      =    2^ (n</a:t>
            </a:r>
            <a:r>
              <a:rPr lang="en-US" sz="3600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 - n)</a:t>
            </a:r>
          </a:p>
          <a:p>
            <a:pPr marL="514350" indent="-514350">
              <a:buFontTx/>
              <a:buNone/>
              <a:defRPr/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3. #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irreflexive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of relations      =    2^ (n</a:t>
            </a:r>
            <a:r>
              <a:rPr lang="en-US" sz="3600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 - n)</a:t>
            </a:r>
          </a:p>
          <a:p>
            <a:pPr marL="514350" indent="-514350">
              <a:buFontTx/>
              <a:buNone/>
              <a:defRPr/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4. # relations that are neither reflexive, nor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irreflexive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Tx/>
              <a:buNone/>
              <a:defRPr/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                                             =    (2</a:t>
            </a:r>
            <a:r>
              <a:rPr lang="en-US" sz="3600" baseline="300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-1-1)x 2^ (n</a:t>
            </a:r>
            <a:r>
              <a:rPr lang="en-US" sz="3600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 - n) = 2</a:t>
            </a:r>
            <a:r>
              <a:rPr lang="en-US" sz="3600" baseline="30000" dirty="0">
                <a:latin typeface="Times New Roman" pitchFamily="18" charset="0"/>
                <a:cs typeface="Times New Roman" pitchFamily="18" charset="0"/>
              </a:rPr>
              <a:t>n-1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x 2^ (n</a:t>
            </a:r>
            <a:r>
              <a:rPr lang="en-US" sz="3600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- n)</a:t>
            </a:r>
          </a:p>
          <a:p>
            <a:pPr marL="514350" indent="-514350">
              <a:buFontTx/>
              <a:buNone/>
              <a:defRPr/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5. # of symmetric relations    = 2</a:t>
            </a:r>
            <a:r>
              <a:rPr lang="en-US" sz="3600" baseline="300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x 2 ^((n</a:t>
            </a:r>
            <a:r>
              <a:rPr lang="en-US" sz="3600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-n)/2) = 2^ ((n</a:t>
            </a:r>
            <a:r>
              <a:rPr lang="en-US" sz="3600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 + n)/2)</a:t>
            </a:r>
          </a:p>
          <a:p>
            <a:pPr marL="514350" indent="-514350">
              <a:buFontTx/>
              <a:buNone/>
              <a:defRPr/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6. # of asymmetric relations    = 3 ^((n2-n)/2) </a:t>
            </a:r>
          </a:p>
          <a:p>
            <a:pPr marL="514350" indent="-514350">
              <a:buFontTx/>
              <a:buNone/>
              <a:defRPr/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7. # of anti symmetric relations    = 2</a:t>
            </a:r>
            <a:r>
              <a:rPr lang="en-US" sz="3600" baseline="300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x 3 ^((n</a:t>
            </a:r>
            <a:r>
              <a:rPr lang="en-US" sz="3600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-n)/2) </a:t>
            </a:r>
          </a:p>
          <a:p>
            <a:pPr marL="514350" indent="-514350">
              <a:buFontTx/>
              <a:buNone/>
              <a:defRPr/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8. # of relations which are both symmetric and asymmetric    = 1</a:t>
            </a:r>
          </a:p>
          <a:p>
            <a:pPr marL="514350" indent="-514350">
              <a:buFontTx/>
              <a:buNone/>
              <a:defRPr/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9. # of relations which are both reflexive and antisymmetric  = 3 ^((n </a:t>
            </a:r>
            <a:r>
              <a:rPr lang="en-US" sz="3600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−n)/2) </a:t>
            </a:r>
            <a:endParaRPr lang="en-US" sz="36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278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Title 10"/>
          <p:cNvSpPr txBox="1">
            <a:spLocks/>
          </p:cNvSpPr>
          <p:nvPr/>
        </p:nvSpPr>
        <p:spPr bwMode="auto">
          <a:xfrm>
            <a:off x="15309850" y="407988"/>
            <a:ext cx="4213225" cy="947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 defTabSz="914400" eaLnBrk="1" hangingPunct="1">
              <a:defRPr/>
            </a:pPr>
            <a:r>
              <a:rPr lang="en-US" altLang="en-US" sz="3100" i="1" kern="0">
                <a:solidFill>
                  <a:srgbClr val="422C75"/>
                </a:solidFill>
                <a:latin typeface="Playfair Display" charset="0"/>
                <a:cs typeface="Playfair Display"/>
              </a:rPr>
              <a:t>Go, change the world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491FC585-27CE-03A0-FD99-634EE3BD0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5300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5302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5303" name="Title 10"/>
          <p:cNvSpPr>
            <a:spLocks noGrp="1"/>
          </p:cNvSpPr>
          <p:nvPr>
            <p:ph type="title"/>
          </p:nvPr>
        </p:nvSpPr>
        <p:spPr>
          <a:xfrm>
            <a:off x="15309850" y="407988"/>
            <a:ext cx="4213225" cy="947737"/>
          </a:xfrm>
        </p:spPr>
        <p:txBody>
          <a:bodyPr/>
          <a:lstStyle/>
          <a:p>
            <a:pPr algn="r" eaLnBrk="1" hangingPunct="1"/>
            <a:r>
              <a:rPr lang="en-US" altLang="en-US">
                <a:latin typeface="Playfair Display" charset="0"/>
              </a:rPr>
              <a:t>Go, change the world</a:t>
            </a:r>
          </a:p>
        </p:txBody>
      </p:sp>
      <p:sp>
        <p:nvSpPr>
          <p:cNvPr id="20488" name="TextBox 2"/>
          <p:cNvSpPr txBox="1">
            <a:spLocks noChangeArrowheads="1"/>
          </p:cNvSpPr>
          <p:nvPr/>
        </p:nvSpPr>
        <p:spPr bwMode="auto">
          <a:xfrm>
            <a:off x="1385888" y="1050925"/>
            <a:ext cx="16997362" cy="719427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508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506413" indent="-2667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>
              <a:spcBef>
                <a:spcPts val="1138"/>
              </a:spcBef>
              <a:defRPr/>
            </a:pPr>
            <a:r>
              <a:rPr lang="en-US" sz="3200" b="1" u="sng" dirty="0">
                <a:latin typeface="Times New Roman" pitchFamily="18" charset="0"/>
                <a:cs typeface="Times New Roman" pitchFamily="18" charset="0"/>
              </a:rPr>
              <a:t>Equivalence relation: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A Relation R is said to be an equivalence relation if it is,</a:t>
            </a:r>
          </a:p>
          <a:p>
            <a:pPr lvl="1">
              <a:spcBef>
                <a:spcPts val="1150"/>
              </a:spcBef>
              <a:buFontTx/>
              <a:buAutoNum type="alphaLcParenBoth"/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Reflexive</a:t>
            </a:r>
          </a:p>
          <a:p>
            <a:pPr lvl="1">
              <a:spcBef>
                <a:spcPts val="1150"/>
              </a:spcBef>
              <a:buFontTx/>
              <a:buAutoNum type="alphaLcParenBoth"/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Symmetric and</a:t>
            </a:r>
          </a:p>
          <a:p>
            <a:pPr lvl="1">
              <a:spcBef>
                <a:spcPts val="1150"/>
              </a:spcBef>
              <a:buFontTx/>
              <a:buAutoNum type="alphaLcParenBoth"/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Transitive.</a:t>
            </a:r>
          </a:p>
          <a:p>
            <a:pPr marL="12700">
              <a:spcBef>
                <a:spcPts val="100"/>
              </a:spcBef>
              <a:defRPr/>
            </a:pPr>
            <a:r>
              <a:rPr lang="en-US" sz="32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2700">
              <a:spcBef>
                <a:spcPts val="100"/>
              </a:spcBef>
              <a:defRPr/>
            </a:pP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A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{1, 2,</a:t>
            </a:r>
            <a:r>
              <a:rPr lang="en-US"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3}</a:t>
            </a:r>
          </a:p>
          <a:p>
            <a:pPr marL="164465">
              <a:spcBef>
                <a:spcPts val="1140"/>
              </a:spcBef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=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{(1,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1)(1, 2)(1, 3)(2,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1)(2,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2)(2,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3)(3,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1)(3, 2)(3,</a:t>
            </a:r>
            <a:r>
              <a:rPr lang="en-US" sz="32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3)}</a:t>
            </a:r>
          </a:p>
          <a:p>
            <a:pPr marL="164465">
              <a:spcBef>
                <a:spcPts val="1140"/>
              </a:spcBef>
              <a:defRPr/>
            </a:pPr>
            <a:r>
              <a:rPr lang="en-US"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reflexive,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symmetric and transitive and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hence R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an</a:t>
            </a:r>
            <a:r>
              <a:rPr lang="en-US" sz="32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equivalence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Relation.</a:t>
            </a:r>
          </a:p>
          <a:p>
            <a:pPr marL="164465">
              <a:spcBef>
                <a:spcPts val="1140"/>
              </a:spcBef>
              <a:defRPr/>
            </a:pP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Prove that  n</a:t>
            </a:r>
            <a:r>
              <a:rPr lang="en-US" sz="3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 Z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+ </a:t>
            </a:r>
            <a:r>
              <a:rPr lang="en-US" sz="3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, 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xRy</a:t>
            </a:r>
            <a:r>
              <a:rPr lang="en-US" sz="3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when x-y is a multiple of n is an equivalence relation.</a:t>
            </a:r>
          </a:p>
          <a:p>
            <a:pPr marL="164465">
              <a:spcBef>
                <a:spcPts val="1140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Proof:</a:t>
            </a:r>
          </a:p>
          <a:p>
            <a:pPr marL="164465">
              <a:spcBef>
                <a:spcPts val="1140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3. For any finite set A,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AxA</a:t>
            </a:r>
            <a:r>
              <a:rPr lang="en-US" sz="3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is the largest equivalence relation and if A={a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,a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3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,a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3</a:t>
            </a:r>
            <a:r>
              <a:rPr lang="en-US" sz="3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…..a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n</a:t>
            </a:r>
            <a:r>
              <a:rPr lang="en-US" sz="3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}, then </a:t>
            </a:r>
            <a:br>
              <a:rPr lang="en-US" sz="3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3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R={(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a</a:t>
            </a:r>
            <a:r>
              <a:rPr lang="en-US" sz="3200" baseline="-25000" dirty="0" err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i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sz="3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,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a</a:t>
            </a:r>
            <a:r>
              <a:rPr lang="en-US" sz="3200" baseline="-25000" dirty="0" err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i</a:t>
            </a:r>
            <a:r>
              <a:rPr lang="en-US" sz="3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) | 1≤i≤n} is the smallest equivalence relation on A.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06D9CFA6-C87C-C1C2-B010-8C8624674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6324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6326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6327" name="Title 10"/>
          <p:cNvSpPr>
            <a:spLocks noGrp="1"/>
          </p:cNvSpPr>
          <p:nvPr>
            <p:ph type="title"/>
          </p:nvPr>
        </p:nvSpPr>
        <p:spPr>
          <a:xfrm>
            <a:off x="15309850" y="407988"/>
            <a:ext cx="4213225" cy="947737"/>
          </a:xfrm>
        </p:spPr>
        <p:txBody>
          <a:bodyPr/>
          <a:lstStyle/>
          <a:p>
            <a:pPr algn="r" eaLnBrk="1" hangingPunct="1"/>
            <a:r>
              <a:rPr lang="en-US" altLang="en-US">
                <a:latin typeface="Playfair Display" charset="0"/>
              </a:rPr>
              <a:t>Go, change the world</a:t>
            </a:r>
          </a:p>
        </p:txBody>
      </p:sp>
      <p:sp>
        <p:nvSpPr>
          <p:cNvPr id="20488" name="TextBox 2"/>
          <p:cNvSpPr txBox="1">
            <a:spLocks noChangeArrowheads="1"/>
          </p:cNvSpPr>
          <p:nvPr/>
        </p:nvSpPr>
        <p:spPr bwMode="auto">
          <a:xfrm>
            <a:off x="1385888" y="1050925"/>
            <a:ext cx="16997362" cy="95869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508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506413" indent="-2667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>
              <a:spcBef>
                <a:spcPts val="1138"/>
              </a:spcBef>
              <a:defRPr/>
            </a:pPr>
            <a:r>
              <a:rPr lang="en-US" sz="3200" b="1" u="sng" dirty="0">
                <a:latin typeface="Times New Roman" pitchFamily="18" charset="0"/>
                <a:cs typeface="Times New Roman" pitchFamily="18" charset="0"/>
              </a:rPr>
              <a:t>Equivalence relation: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A Relation R is said to be an equivalence relation if it is,</a:t>
            </a:r>
          </a:p>
          <a:p>
            <a:pPr lvl="1">
              <a:spcBef>
                <a:spcPts val="1150"/>
              </a:spcBef>
              <a:buFontTx/>
              <a:buAutoNum type="alphaLcParenBoth"/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Reflexive</a:t>
            </a:r>
          </a:p>
          <a:p>
            <a:pPr lvl="1">
              <a:spcBef>
                <a:spcPts val="1150"/>
              </a:spcBef>
              <a:buFontTx/>
              <a:buAutoNum type="alphaLcParenBoth"/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Symmetric and</a:t>
            </a:r>
          </a:p>
          <a:p>
            <a:pPr lvl="1">
              <a:spcBef>
                <a:spcPts val="1150"/>
              </a:spcBef>
              <a:buFontTx/>
              <a:buAutoNum type="alphaLcParenBoth"/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Transitive.</a:t>
            </a:r>
          </a:p>
          <a:p>
            <a:pPr marL="12700">
              <a:spcBef>
                <a:spcPts val="100"/>
              </a:spcBef>
              <a:defRPr/>
            </a:pPr>
            <a:r>
              <a:rPr lang="en-US" sz="32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2700">
              <a:spcBef>
                <a:spcPts val="100"/>
              </a:spcBef>
              <a:defRPr/>
            </a:pP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A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{1, 2,</a:t>
            </a:r>
            <a:r>
              <a:rPr lang="en-US"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3}</a:t>
            </a:r>
          </a:p>
          <a:p>
            <a:pPr marL="164465">
              <a:spcBef>
                <a:spcPts val="1140"/>
              </a:spcBef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=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{(1,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1)(1, 2)(1, 3)(2,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1)(2,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2)(2,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3)(3,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1)(3, 2)(3,</a:t>
            </a:r>
            <a:r>
              <a:rPr lang="en-US" sz="32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3)}</a:t>
            </a:r>
          </a:p>
          <a:p>
            <a:pPr marL="164465">
              <a:spcBef>
                <a:spcPts val="1140"/>
              </a:spcBef>
              <a:defRPr/>
            </a:pPr>
            <a:r>
              <a:rPr lang="en-US"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reflexive,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symmetric and transitive and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hence R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an</a:t>
            </a:r>
            <a:r>
              <a:rPr lang="en-US" sz="32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equivalence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Relation.</a:t>
            </a:r>
          </a:p>
          <a:p>
            <a:pPr marL="164465">
              <a:spcBef>
                <a:spcPts val="1140"/>
              </a:spcBef>
              <a:defRPr/>
            </a:pP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Prove that  n</a:t>
            </a:r>
            <a:r>
              <a:rPr lang="en-US" sz="3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 Z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+ </a:t>
            </a:r>
            <a:r>
              <a:rPr lang="en-US" sz="3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, 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xRy</a:t>
            </a:r>
            <a:r>
              <a:rPr lang="en-US" sz="3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when x-y is a multiple of n is an equivalence relation.</a:t>
            </a:r>
          </a:p>
          <a:p>
            <a:pPr marL="164465">
              <a:spcBef>
                <a:spcPts val="1140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Proof:   </a:t>
            </a:r>
            <a:r>
              <a:rPr lang="en-US" sz="3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x-x=0 is a multiple of n. So R is reflexive.</a:t>
            </a:r>
          </a:p>
          <a:p>
            <a:pPr marL="164465">
              <a:spcBef>
                <a:spcPts val="1140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             if (x-y) is divisible by n then y-x= –(x-y) is also divisible by n. So R is symmetric.</a:t>
            </a:r>
          </a:p>
          <a:p>
            <a:pPr marL="164465">
              <a:spcBef>
                <a:spcPts val="1140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             if (x-y) is divisible by n and (y-z) is divisible by n, then (x-z) is also divisible by n. So R is transitive.</a:t>
            </a:r>
          </a:p>
          <a:p>
            <a:pPr marL="164465">
              <a:spcBef>
                <a:spcPts val="1140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    Since R is reflexive, symmetric and transitive, R is an equivalence relation.</a:t>
            </a:r>
          </a:p>
          <a:p>
            <a:pPr marL="164465">
              <a:spcBef>
                <a:spcPts val="1140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3. For any finite set A,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AxA</a:t>
            </a:r>
            <a:r>
              <a:rPr lang="en-US" sz="3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is the largest equivalence relation and if A={a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,a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3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,a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3</a:t>
            </a:r>
            <a:r>
              <a:rPr lang="en-US" sz="3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…..a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n</a:t>
            </a:r>
            <a:r>
              <a:rPr lang="en-US" sz="3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}, then </a:t>
            </a:r>
            <a:br>
              <a:rPr lang="en-US" sz="3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3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R={(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a</a:t>
            </a:r>
            <a:r>
              <a:rPr lang="en-US" sz="3200" baseline="-25000" dirty="0" err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i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sz="3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,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a</a:t>
            </a:r>
            <a:r>
              <a:rPr lang="en-US" sz="3200" baseline="-25000" dirty="0" err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i</a:t>
            </a:r>
            <a:r>
              <a:rPr lang="en-US" sz="3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) | 1≤i≤n} is the smallest equivalence relation on A.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66878C0F-4365-327C-0FF2-A2DDB8514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7348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7350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7351" name="Title 10"/>
          <p:cNvSpPr>
            <a:spLocks noGrp="1"/>
          </p:cNvSpPr>
          <p:nvPr>
            <p:ph type="title"/>
          </p:nvPr>
        </p:nvSpPr>
        <p:spPr>
          <a:xfrm>
            <a:off x="15309850" y="407988"/>
            <a:ext cx="4213225" cy="947737"/>
          </a:xfrm>
        </p:spPr>
        <p:txBody>
          <a:bodyPr/>
          <a:lstStyle/>
          <a:p>
            <a:pPr algn="r" eaLnBrk="1" hangingPunct="1"/>
            <a:r>
              <a:rPr lang="en-US" altLang="en-US">
                <a:latin typeface="Playfair Display" charset="0"/>
              </a:rPr>
              <a:t>Go, change the world</a:t>
            </a:r>
          </a:p>
        </p:txBody>
      </p:sp>
      <p:sp>
        <p:nvSpPr>
          <p:cNvPr id="20488" name="TextBox 2"/>
          <p:cNvSpPr txBox="1">
            <a:spLocks noChangeArrowheads="1"/>
          </p:cNvSpPr>
          <p:nvPr/>
        </p:nvSpPr>
        <p:spPr bwMode="auto">
          <a:xfrm>
            <a:off x="1385888" y="1050925"/>
            <a:ext cx="16997362" cy="89281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508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506413" indent="-2667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>
              <a:spcBef>
                <a:spcPts val="1138"/>
              </a:spcBef>
              <a:defRPr/>
            </a:pPr>
            <a:r>
              <a:rPr lang="en-US" sz="3200" b="1" u="sng" dirty="0">
                <a:latin typeface="Times New Roman" panose="02020603050405020304" pitchFamily="18" charset="0"/>
                <a:cs typeface="Times New Roman" pitchFamily="18" charset="0"/>
              </a:rPr>
              <a:t>Congruence modulo n:</a:t>
            </a:r>
          </a:p>
          <a:p>
            <a:pPr>
              <a:spcBef>
                <a:spcPts val="1138"/>
              </a:spcBef>
              <a:defRPr/>
            </a:pPr>
            <a:r>
              <a:rPr lang="en-US" sz="3200" b="1" u="sng" dirty="0" err="1">
                <a:latin typeface="Times New Roman" panose="02020603050405020304" pitchFamily="18" charset="0"/>
                <a:cs typeface="Times New Roman" pitchFamily="18" charset="0"/>
              </a:rPr>
              <a:t>Defn</a:t>
            </a:r>
            <a:r>
              <a:rPr lang="en-US" sz="3200" b="1" u="sng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Let n be a +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ve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integer. For integers a, b, we say a is congruent to b modulo n and is written as </a:t>
            </a:r>
          </a:p>
          <a:p>
            <a:pPr>
              <a:spcBef>
                <a:spcPts val="1138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a ≡ b mod n, when a-b is divisible by n (or n divides (a-b))</a:t>
            </a:r>
          </a:p>
          <a:p>
            <a:pPr>
              <a:spcBef>
                <a:spcPts val="1138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NOTE: a ≡ b mod n is equivalent to </a:t>
            </a:r>
            <a:br>
              <a:rPr lang="en-US" sz="3200" dirty="0">
                <a:latin typeface="Times New Roman" pitchFamily="18" charset="0"/>
                <a:cs typeface="Times New Roman" pitchFamily="18" charset="0"/>
              </a:rPr>
            </a:b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a) a-b =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for some integer k</a:t>
            </a:r>
          </a:p>
          <a:p>
            <a:pPr>
              <a:spcBef>
                <a:spcPts val="1138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b) a=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kn+b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for some integer k</a:t>
            </a:r>
            <a:endParaRPr lang="en-US" sz="3200" b="1" spc="-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spcBef>
                <a:spcPts val="100"/>
              </a:spcBef>
              <a:defRPr/>
            </a:pPr>
            <a:endParaRPr lang="en-US" sz="3200" b="1" spc="-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spcBef>
                <a:spcPts val="100"/>
              </a:spcBef>
              <a:defRPr/>
            </a:pPr>
            <a:r>
              <a:rPr lang="en-US" sz="32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2700">
              <a:spcBef>
                <a:spcPts val="100"/>
              </a:spcBef>
              <a:defRPr/>
            </a:pP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Congruence module n </a:t>
            </a:r>
            <a:r>
              <a:rPr lang="en-US" sz="3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is an equivalence relation R on Z.</a:t>
            </a:r>
          </a:p>
          <a:p>
            <a:pPr marL="164465">
              <a:spcBef>
                <a:spcPts val="1140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Proof:   </a:t>
            </a:r>
          </a:p>
          <a:p>
            <a:pPr marL="164465">
              <a:spcBef>
                <a:spcPts val="1140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a) </a:t>
            </a:r>
            <a:r>
              <a:rPr lang="en-US" sz="3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x-x=0 , and 0 is divisible n</a:t>
            </a:r>
            <a:r>
              <a:rPr lang="en-US" sz="3200" dirty="0"/>
              <a:t> ⇒</a:t>
            </a:r>
            <a:r>
              <a:rPr lang="en-US" sz="3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(x, x) 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∈ R. </a:t>
            </a:r>
            <a:r>
              <a:rPr lang="en-US" sz="3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So R is reflexive.</a:t>
            </a:r>
          </a:p>
          <a:p>
            <a:pPr marL="164465">
              <a:spcBef>
                <a:spcPts val="1140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b) if (x, y)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∈ R  and </a:t>
            </a:r>
            <a:r>
              <a:rPr lang="en-US" sz="3200" dirty="0"/>
              <a:t>⇒ x-y= </a:t>
            </a:r>
            <a:r>
              <a:rPr lang="en-US" sz="3200" dirty="0" err="1"/>
              <a:t>k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n</a:t>
            </a:r>
            <a:r>
              <a:rPr lang="en-US" sz="3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then y-x=–(x-y) = -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kn</a:t>
            </a:r>
            <a:r>
              <a:rPr lang="en-US" sz="3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sz="3200" dirty="0"/>
              <a:t>⇒</a:t>
            </a:r>
            <a:r>
              <a:rPr lang="en-US" sz="3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(y, x)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∈ R</a:t>
            </a:r>
            <a:r>
              <a:rPr lang="en-US" altLang="en-US" sz="3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. </a:t>
            </a:r>
            <a:r>
              <a:rPr lang="en-US" sz="3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So R is symmetric.</a:t>
            </a:r>
          </a:p>
          <a:p>
            <a:pPr marL="164465">
              <a:spcBef>
                <a:spcPts val="1140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c) if (x, y)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∈ R  and </a:t>
            </a:r>
            <a:r>
              <a:rPr lang="en-US" sz="3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if (y, z)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∈ R </a:t>
            </a:r>
            <a:r>
              <a:rPr lang="en-US" sz="3200" dirty="0"/>
              <a:t>⇒ x= k</a:t>
            </a:r>
            <a:r>
              <a:rPr lang="en-US" sz="3200" baseline="-25000" dirty="0"/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n + y  and  y=k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3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n + z and  x = k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n+k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3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n+z = (k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+k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3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)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n+z</a:t>
            </a:r>
            <a:r>
              <a:rPr lang="en-US" sz="3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</a:p>
          <a:p>
            <a:pPr marL="164465">
              <a:spcBef>
                <a:spcPts val="1140"/>
              </a:spcBef>
              <a:defRPr/>
            </a:pPr>
            <a:r>
              <a:rPr lang="en-US" sz="3200" dirty="0"/>
              <a:t>⇒</a:t>
            </a:r>
            <a:r>
              <a:rPr lang="en-US" sz="3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(x, z)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∈ 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en-US" sz="32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. </a:t>
            </a:r>
            <a:r>
              <a:rPr lang="en-US" sz="32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So </a:t>
            </a:r>
            <a:r>
              <a:rPr lang="en-US" sz="3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R is transitive.</a:t>
            </a:r>
          </a:p>
          <a:p>
            <a:pPr marL="164465">
              <a:spcBef>
                <a:spcPts val="1140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    Since R is reflexive, symmetric and transitive, R is an equivalence relation.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A3937C3A-E904-43FE-8FCD-0ACB96AAE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8372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8374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8375" name="Title 10"/>
          <p:cNvSpPr>
            <a:spLocks noGrp="1"/>
          </p:cNvSpPr>
          <p:nvPr>
            <p:ph type="title"/>
          </p:nvPr>
        </p:nvSpPr>
        <p:spPr>
          <a:xfrm>
            <a:off x="15309850" y="407988"/>
            <a:ext cx="4213225" cy="947737"/>
          </a:xfrm>
        </p:spPr>
        <p:txBody>
          <a:bodyPr/>
          <a:lstStyle/>
          <a:p>
            <a:pPr algn="r" eaLnBrk="1" hangingPunct="1"/>
            <a:r>
              <a:rPr lang="en-US" altLang="en-US">
                <a:latin typeface="Playfair Display" charset="0"/>
              </a:rPr>
              <a:t>Go, change the world</a:t>
            </a:r>
          </a:p>
        </p:txBody>
      </p:sp>
      <p:sp>
        <p:nvSpPr>
          <p:cNvPr id="20488" name="TextBox 2"/>
          <p:cNvSpPr txBox="1">
            <a:spLocks noChangeArrowheads="1"/>
          </p:cNvSpPr>
          <p:nvPr/>
        </p:nvSpPr>
        <p:spPr bwMode="auto">
          <a:xfrm>
            <a:off x="1385888" y="1050925"/>
            <a:ext cx="16997362" cy="102790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508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506413" indent="-2667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>
              <a:spcBef>
                <a:spcPts val="1138"/>
              </a:spcBef>
              <a:defRPr/>
            </a:pPr>
            <a:r>
              <a:rPr lang="en-US" sz="3200" b="1" u="sng" dirty="0">
                <a:latin typeface="Times New Roman" pitchFamily="18" charset="0"/>
                <a:cs typeface="Times New Roman" pitchFamily="18" charset="0"/>
              </a:rPr>
              <a:t>Partial order relation: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A Relation R is said to be a partial order relation if it is,</a:t>
            </a:r>
          </a:p>
          <a:p>
            <a:pPr lvl="1">
              <a:spcBef>
                <a:spcPts val="1150"/>
              </a:spcBef>
              <a:buFontTx/>
              <a:buAutoNum type="alphaLcParenBoth"/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Reflexive</a:t>
            </a:r>
          </a:p>
          <a:p>
            <a:pPr lvl="1">
              <a:spcBef>
                <a:spcPts val="1150"/>
              </a:spcBef>
              <a:buFontTx/>
              <a:buAutoNum type="alphaLcParenBoth"/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Anti-Symmetric and</a:t>
            </a:r>
          </a:p>
          <a:p>
            <a:pPr lvl="1">
              <a:spcBef>
                <a:spcPts val="1150"/>
              </a:spcBef>
              <a:buFontTx/>
              <a:buAutoNum type="alphaLcParenBoth"/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Transitive.</a:t>
            </a:r>
          </a:p>
          <a:p>
            <a:pPr marL="239713" lvl="1" indent="0">
              <a:spcBef>
                <a:spcPts val="1150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Example:“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on R, “</a:t>
            </a: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⊆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” on the set of subsets of (say) Z, and the “divides” relation on N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+.</a:t>
            </a:r>
          </a:p>
          <a:p>
            <a:pPr marL="754063" lvl="1" indent="-514350">
              <a:spcBef>
                <a:spcPts val="1150"/>
              </a:spcBef>
              <a:buFontTx/>
              <a:buAutoNum type="arabicPeriod"/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Prove that “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on R on Z is a partial order relation.</a:t>
            </a:r>
          </a:p>
          <a:p>
            <a:pPr marL="239713" lvl="1" indent="0">
              <a:spcBef>
                <a:spcPts val="1150"/>
              </a:spcBef>
              <a:defRPr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Proof: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R: {(a, b) | a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≤ b } </a:t>
            </a:r>
          </a:p>
          <a:p>
            <a:pPr lvl="2">
              <a:spcBef>
                <a:spcPts val="1150"/>
              </a:spcBef>
              <a:buFontTx/>
              <a:buAutoNum type="alphaLcParenBoth"/>
              <a:defRPr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Since a ≤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⇒ (a, a)</a:t>
            </a:r>
            <a:r>
              <a:rPr lang="en-US" sz="3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 R .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∴ R is reflexive</a:t>
            </a:r>
          </a:p>
          <a:p>
            <a:pPr lvl="2">
              <a:spcBef>
                <a:spcPts val="1150"/>
              </a:spcBef>
              <a:buFontTx/>
              <a:buAutoNum type="alphaLcParenBoth"/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If a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 b then b &gt;a so if (a, b) </a:t>
            </a:r>
            <a:r>
              <a:rPr lang="en-US" sz="3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 R then (b, a)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∉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R. ∴ R is antisymmetric.</a:t>
            </a:r>
          </a:p>
          <a:p>
            <a:pPr lvl="2">
              <a:spcBef>
                <a:spcPts val="1150"/>
              </a:spcBef>
              <a:buFontTx/>
              <a:buAutoNum type="alphaLcParenBoth"/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a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≤ b  and b ≤ c then a ≤ c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⇒  if (a, b) and (b, c) </a:t>
            </a:r>
            <a:r>
              <a:rPr lang="en-US" sz="3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 R then (a, c)  R.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∴ R is transitive.</a:t>
            </a:r>
          </a:p>
          <a:p>
            <a:pPr marL="876300" lvl="2" indent="0">
              <a:spcBef>
                <a:spcPts val="1150"/>
              </a:spcBef>
              <a:defRPr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Since R is reflexive, antisymmetric and transitive, R is a partial order relation.</a:t>
            </a:r>
          </a:p>
          <a:p>
            <a:pPr marL="239713" lvl="1" indent="0">
              <a:spcBef>
                <a:spcPts val="1150"/>
              </a:spcBef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Prove that “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divides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on R on N+ is a partial order relation</a:t>
            </a:r>
          </a:p>
          <a:p>
            <a:pPr lvl="2">
              <a:spcBef>
                <a:spcPts val="1150"/>
              </a:spcBef>
              <a:buFontTx/>
              <a:buAutoNum type="alphaLcParenBoth"/>
              <a:defRPr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Since a |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⇒ (a, a)</a:t>
            </a:r>
            <a:r>
              <a:rPr lang="en-US" sz="3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 R .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∴ R is reflexive</a:t>
            </a:r>
          </a:p>
          <a:p>
            <a:pPr lvl="2">
              <a:spcBef>
                <a:spcPts val="1150"/>
              </a:spcBef>
              <a:buFontTx/>
              <a:buAutoNum type="alphaLcParenBoth"/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If a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b then b </a:t>
            </a:r>
            <a:r>
              <a:rPr lang="en-US" sz="3200" dirty="0"/>
              <a:t>∤ a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 if (a, b) </a:t>
            </a:r>
            <a:r>
              <a:rPr lang="en-US" sz="3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 R then (b, a)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∉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R. ∴ R is antisymmetric.</a:t>
            </a:r>
          </a:p>
          <a:p>
            <a:pPr lvl="2">
              <a:spcBef>
                <a:spcPts val="1150"/>
              </a:spcBef>
              <a:buFontTx/>
              <a:buAutoNum type="alphaLcParenBoth"/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a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 b  and b | c then a | c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⇒  if (a, b) and (b, c) </a:t>
            </a:r>
            <a:r>
              <a:rPr lang="en-US" sz="3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 R then (a, c)  R.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∴ R is transitive.</a:t>
            </a:r>
          </a:p>
          <a:p>
            <a:pPr marL="876300" lvl="2" indent="0">
              <a:spcBef>
                <a:spcPts val="1150"/>
              </a:spcBef>
              <a:defRPr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Since R is reflexive, antisymmetric and transitive, R is a partial order relation.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70FF9F23-0642-04F7-1B63-CA3EFD5B7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9396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9398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9399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59400" name="object 4"/>
          <p:cNvSpPr txBox="1">
            <a:spLocks noChangeArrowheads="1"/>
          </p:cNvSpPr>
          <p:nvPr/>
        </p:nvSpPr>
        <p:spPr bwMode="auto">
          <a:xfrm>
            <a:off x="831850" y="1406525"/>
            <a:ext cx="17297400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65100">
              <a:tabLst>
                <a:tab pos="51943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tabLst>
                <a:tab pos="51943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tabLst>
                <a:tab pos="51943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tabLst>
                <a:tab pos="51943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tabLst>
                <a:tab pos="51943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tabLst>
                <a:tab pos="51943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tabLst>
                <a:tab pos="51943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tabLst>
                <a:tab pos="51943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tabLst>
                <a:tab pos="51943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32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Operation on relations:</a:t>
            </a:r>
            <a:endParaRPr lang="en-US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538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4888" y="2454275"/>
            <a:ext cx="18518187" cy="6257925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FBF635E3-CE2F-0925-1081-9D0425BE9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5850" y="1768475"/>
            <a:ext cx="15621000" cy="878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60421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422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428521FF-54FA-C734-A3CF-63BE23BF4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445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27250" y="1539875"/>
            <a:ext cx="16425863" cy="91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EA951A3B-F7DC-604E-23C3-7C2F90904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117850" y="3284538"/>
            <a:ext cx="14782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defTabSz="914400">
              <a:spcAft>
                <a:spcPct val="20000"/>
              </a:spcAft>
              <a:buFontTx/>
              <a:buChar char="•"/>
              <a:defRPr/>
            </a:pPr>
            <a:r>
              <a:rPr lang="en-US" sz="3200" b="1" kern="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Example:</a:t>
            </a:r>
            <a:r>
              <a:rPr lang="en-US" sz="3200" kern="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Find the matrix representing R</a:t>
            </a:r>
            <a:r>
              <a:rPr lang="en-US" sz="3200" kern="0" baseline="30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3200" kern="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, where the matrix representing R is given by  </a:t>
            </a:r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3498850" y="4351338"/>
          <a:ext cx="2414588" cy="160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Equation" r:id="rId3" imgW="1000272" imgH="647554" progId="Equation.3">
                  <p:embed/>
                </p:oleObj>
              </mc:Choice>
              <mc:Fallback>
                <p:oleObj name="Equation" r:id="rId3" imgW="1000272" imgH="647554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8850" y="4351338"/>
                        <a:ext cx="2414588" cy="1608137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117850" y="6103938"/>
            <a:ext cx="8763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Aft>
                <a:spcPct val="20000"/>
              </a:spcAft>
            </a:pPr>
            <a:r>
              <a:rPr lang="en-US" altLang="en-US" sz="32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Solution: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The matrix for R</a:t>
            </a:r>
            <a:r>
              <a:rPr lang="en-US" altLang="en-US" sz="3200" baseline="30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is given by  </a:t>
            </a: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3498850" y="6865938"/>
          <a:ext cx="3565525" cy="160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Equation" r:id="rId5" imgW="1504851" imgH="647554" progId="Equation.3">
                  <p:embed/>
                </p:oleObj>
              </mc:Choice>
              <mc:Fallback>
                <p:oleObj name="Equation" r:id="rId5" imgW="1504851" imgH="647554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8850" y="6865938"/>
                        <a:ext cx="3565525" cy="1608137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72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2473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73A71E79-DC1B-53A2-4EAA-D8EEC9836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utoUpdateAnimBg="0"/>
      <p:bldP spid="6" grpId="0" build="p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0325"/>
            <a:ext cx="20110450" cy="11309350"/>
          </a:xfrm>
          <a:prstGeom prst="rect">
            <a:avLst/>
          </a:prstGeom>
          <a:solidFill>
            <a:schemeClr val="lt1">
              <a:alpha val="99000"/>
            </a:schemeClr>
          </a:solidFill>
          <a:ln w="76200">
            <a:solidFill>
              <a:srgbClr val="00589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27" tIns="45711" rIns="91427" bIns="45711" anchor="ctr"/>
          <a:lstStyle/>
          <a:p>
            <a:pPr algn="ctr" defTabSz="457131">
              <a:defRPr/>
            </a:pPr>
            <a:endParaRPr lang="en-IN" sz="5900" dirty="0">
              <a:solidFill>
                <a:srgbClr val="FFFFFF"/>
              </a:solidFill>
              <a:latin typeface="Castellar" pitchFamily="18" charset="0"/>
            </a:endParaRPr>
          </a:p>
        </p:txBody>
      </p:sp>
      <p:sp>
        <p:nvSpPr>
          <p:cNvPr id="13316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17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19" name="object 10"/>
          <p:cNvSpPr>
            <a:spLocks/>
          </p:cNvSpPr>
          <p:nvPr/>
        </p:nvSpPr>
        <p:spPr bwMode="auto">
          <a:xfrm>
            <a:off x="1008063" y="1766069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20" name="Title 10"/>
          <p:cNvSpPr>
            <a:spLocks noGrp="1"/>
          </p:cNvSpPr>
          <p:nvPr>
            <p:ph type="title"/>
          </p:nvPr>
        </p:nvSpPr>
        <p:spPr>
          <a:xfrm>
            <a:off x="15005050" y="407988"/>
            <a:ext cx="4518025" cy="947737"/>
          </a:xfrm>
        </p:spPr>
        <p:txBody>
          <a:bodyPr/>
          <a:lstStyle/>
          <a:p>
            <a:pPr algn="r" eaLnBrk="1" hangingPunct="1"/>
            <a:r>
              <a:rPr lang="en-US" altLang="en-US">
                <a:latin typeface="Playfair Display" charset="0"/>
              </a:rPr>
              <a:t>Go, change the world</a:t>
            </a:r>
          </a:p>
        </p:txBody>
      </p:sp>
      <p:sp>
        <p:nvSpPr>
          <p:cNvPr id="12" name="Text Box 3"/>
          <p:cNvSpPr txBox="1"/>
          <p:nvPr/>
        </p:nvSpPr>
        <p:spPr>
          <a:xfrm>
            <a:off x="284163" y="1768475"/>
            <a:ext cx="19251612" cy="6335713"/>
          </a:xfrm>
          <a:prstGeom prst="rect">
            <a:avLst/>
          </a:prstGeom>
          <a:noFill/>
        </p:spPr>
        <p:txBody>
          <a:bodyPr lIns="68568" tIns="34285" rIns="68568" bIns="34285">
            <a:spAutoFit/>
          </a:bodyPr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3200" b="1" u="sng" dirty="0">
                <a:latin typeface="Times New Roman" pitchFamily="18" charset="0"/>
                <a:cs typeface="Times New Roman" pitchFamily="18" charset="0"/>
              </a:rPr>
              <a:t>Product set:  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If A and B are any 2 non-empty sets then the product set of A and B are the Cartesian product or product of A and B.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defRPr/>
            </a:pPr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A X B = {(a, b) / (a ЄA, b Є B)} A X B ≠ B X A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Example: (a) Let, A = {1, 2, 3}	B = {a, b}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 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Then, A X B = {(1, a), (1, b), (2, a), (2, b), (3, a), (3, b)}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 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B X A = {(a, 1), (a, 2), (a, 3), (b, 1), (b, 2), (b, 3)}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 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A X B ≠ B x A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defRPr/>
            </a:pPr>
            <a:endParaRPr lang="en-IN" sz="3200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sz="3600" dirty="0"/>
              <a:t> </a:t>
            </a:r>
            <a:endParaRPr lang="en-IN" sz="3600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6078142B-6DF1-B621-F6D4-BCF721BC6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40" y="146844"/>
            <a:ext cx="4925857" cy="153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3492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3494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3495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Go, change the world</a:t>
            </a:r>
          </a:p>
        </p:txBody>
      </p:sp>
      <p:pic>
        <p:nvPicPr>
          <p:cNvPr id="6349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763" y="1373188"/>
            <a:ext cx="17337087" cy="801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79A49291-B6D2-D7AB-56BC-7BAE46AEB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1450" y="1235075"/>
            <a:ext cx="17449800" cy="9947275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 A,B and C be three sets. Suppose that R is a relation from A to B, and S is a relation from B to C.</a:t>
            </a:r>
          </a:p>
          <a:p>
            <a:pPr marL="0" indent="0">
              <a:buFontTx/>
              <a:buNone/>
              <a:defRPr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Tx/>
              <a:buNone/>
              <a:defRPr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Tx/>
              <a:buNone/>
              <a:defRPr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Tx/>
              <a:buNone/>
              <a:defRPr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Tx/>
              <a:buNone/>
              <a:defRPr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Tx/>
              <a:buNone/>
              <a:defRPr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Tx/>
              <a:buNone/>
              <a:defRPr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Tx/>
              <a:buNone/>
              <a:defRPr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Tx/>
              <a:buNone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 composition of R and S, denoted by R∘S, is a binary relation from A to C, if and only if there is </a:t>
            </a:r>
          </a:p>
          <a:p>
            <a:pPr marL="0" indent="0" algn="just">
              <a:buFontTx/>
              <a:buNone/>
              <a:defRPr/>
            </a:pP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b∈B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such that 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aRb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and 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bSc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 Formally the composition R∘S can be written as</a:t>
            </a:r>
          </a:p>
          <a:p>
            <a:pPr marL="0" indent="0" algn="just">
              <a:buFontTx/>
              <a:buNone/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R∘S = {(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a,c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 ∣ ∃b ∈ B :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aRb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∧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bSc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},where 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a∈A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and 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c∈C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457200" indent="-457200" algn="just">
              <a:buFont typeface="Arial" pitchFamily="34" charset="0"/>
              <a:buChar char="•"/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The composition of binary relations is associative, but not commutative.</a:t>
            </a:r>
          </a:p>
          <a:p>
            <a:pPr marL="457200" indent="-457200">
              <a:buFont typeface="Arial" pitchFamily="34" charset="0"/>
              <a:buChar char="•"/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If a relation R is defined on a set A, it can always be composed with itself. So, we may have</a:t>
            </a:r>
          </a:p>
          <a:p>
            <a:pPr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R∘R=R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R∘R∘R=R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R∘R∘…∘R……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=R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4517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4518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Go, change the world</a:t>
            </a:r>
          </a:p>
        </p:txBody>
      </p:sp>
      <p:pic>
        <p:nvPicPr>
          <p:cNvPr id="64519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0" y="1685925"/>
            <a:ext cx="7777163" cy="457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20" name="Rectangle 12"/>
          <p:cNvSpPr>
            <a:spLocks noChangeArrowheads="1"/>
          </p:cNvSpPr>
          <p:nvPr/>
        </p:nvSpPr>
        <p:spPr bwMode="auto">
          <a:xfrm>
            <a:off x="5556250" y="450850"/>
            <a:ext cx="6248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36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Composition of Relations</a:t>
            </a:r>
            <a:endParaRPr lang="en-US" altLang="en-US" sz="360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B90A1A30-9833-3CEC-74B4-4EFE9B6E8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55850" y="2613025"/>
            <a:ext cx="14611350" cy="462915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1. Let D and S be relations on A = {1, 2, 3, 4}.</a:t>
            </a:r>
          </a:p>
          <a:p>
            <a:pPr marL="0" indent="0">
              <a:buFontTx/>
              <a:buNone/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D = {(a, b) | b = 5 - a}     “b equals (5 – a)”</a:t>
            </a:r>
          </a:p>
          <a:p>
            <a:pPr marL="0" indent="0">
              <a:buFontTx/>
              <a:buNone/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S = {(a, b) | a &lt; b}        “a is smaller than b”</a:t>
            </a:r>
          </a:p>
          <a:p>
            <a:pPr marL="0" indent="0">
              <a:buFontTx/>
              <a:buNone/>
              <a:defRPr/>
            </a:pPr>
            <a:endParaRPr lang="en-US" dirty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indent="0">
              <a:buFontTx/>
              <a:buNone/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D = {(1, 4), (2, 3), (3, 2), (4, 1)}</a:t>
            </a:r>
          </a:p>
          <a:p>
            <a:pPr marL="0" indent="0">
              <a:buFontTx/>
              <a:buNone/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S = {(1, 2), (1, 3), (1, 4), (2, 3), (2, 4), (3, 4)}</a:t>
            </a:r>
          </a:p>
          <a:p>
            <a:pPr marL="0" indent="0">
              <a:buFontTx/>
              <a:buNone/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∘ S</a:t>
            </a:r>
            <a:r>
              <a:rPr lang="en-US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= {</a:t>
            </a:r>
          </a:p>
          <a:p>
            <a:pPr>
              <a:buFontTx/>
              <a:buNone/>
              <a:defRPr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175125" y="6188075"/>
            <a:ext cx="13843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(2, 4),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241925" y="6188075"/>
            <a:ext cx="13843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(3, 3),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6308725" y="6188075"/>
            <a:ext cx="13843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(3, 4),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7375525" y="6188075"/>
            <a:ext cx="13843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(4, 2),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8518525" y="6188075"/>
            <a:ext cx="16287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(4, 3),</a:t>
            </a: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355850" y="6892925"/>
            <a:ext cx="16840200" cy="208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D maps an element a to the element (5 – a), and afterwards S maps (5 – a) to all elements larger than (5 – a), resulting in D</a:t>
            </a:r>
            <a:r>
              <a:rPr lang="en-US" altLang="en-US" sz="3200" baseline="-1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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S = {(a, b) | b &gt; 5 – a} or D</a:t>
            </a:r>
            <a:r>
              <a:rPr lang="en-US" altLang="en-US" sz="3200" baseline="-1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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S = {(a, b) | a + b &gt; 5}.</a:t>
            </a:r>
          </a:p>
          <a:p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And similarly S 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∘ D = {(a, c) | a&lt;b+5&lt;c}</a:t>
            </a:r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	S 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∘ D ={(1,3),(1,2),(1,1),(2,2),(2,1),(3,1)}</a:t>
            </a:r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9661525" y="6188075"/>
            <a:ext cx="16287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(4, 4)}</a:t>
            </a:r>
          </a:p>
        </p:txBody>
      </p:sp>
      <p:sp>
        <p:nvSpPr>
          <p:cNvPr id="65548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5549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Go, change the world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C8E42392-3007-4129-5721-3B0FF1AB2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utoUpdateAnimBg="0"/>
      <p:bldP spid="6" grpId="0" autoUpdateAnimBg="0"/>
      <p:bldP spid="7" grpId="0" autoUpdateAnimBg="0"/>
      <p:bldP spid="8" grpId="0" autoUpdateAnimBg="0"/>
      <p:bldP spid="9" grpId="0" autoUpdateAnimBg="0"/>
      <p:bldP spid="10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Placeholder 2"/>
          <p:cNvSpPr>
            <a:spLocks noGrp="1"/>
          </p:cNvSpPr>
          <p:nvPr>
            <p:ph type="body" idx="1"/>
          </p:nvPr>
        </p:nvSpPr>
        <p:spPr>
          <a:xfrm>
            <a:off x="1441450" y="1260475"/>
            <a:ext cx="16306800" cy="984885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2. Let A={1,2,3,4} B= {w, x, y, z}  C={5,6,7}</a:t>
            </a:r>
          </a:p>
          <a:p>
            <a:pPr marL="0" indent="0">
              <a:buFontTx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={(1,x),(2,x),(3,y),(3,z)} a relation from A to B</a:t>
            </a:r>
          </a:p>
          <a:p>
            <a:pPr marL="0" indent="0">
              <a:buFontTx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={(w,5),(x,6)} a relation from B to A</a:t>
            </a:r>
          </a:p>
          <a:p>
            <a:pPr marL="0" indent="0">
              <a:buFontTx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Find R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∘ R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2. 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If R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={(w,5),(w,6)} another relation from B to C, find R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∘ R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marL="0" indent="0">
              <a:buFontTx/>
              <a:buNone/>
            </a:pP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Soln:</a:t>
            </a:r>
          </a:p>
          <a:p>
            <a:pPr marL="0" indent="0">
              <a:buFontTx/>
              <a:buNone/>
            </a:pP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∘ R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= {(1,6),(2,6)}</a:t>
            </a:r>
          </a:p>
          <a:p>
            <a:pPr marL="0" indent="0">
              <a:buFontTx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R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∘ R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l-GR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ϕ</a:t>
            </a:r>
            <a:endParaRPr lang="en-US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Tx/>
              <a:buNone/>
            </a:pPr>
            <a:endParaRPr lang="en-US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Tx/>
              <a:buNone/>
            </a:pP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Thm :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composition of binary relations is associative. That is </a:t>
            </a:r>
          </a:p>
          <a:p>
            <a:pPr marL="0" indent="0">
              <a:buFontTx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Let A,B,C,D be sets with R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⊆ AxB, R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⊆ BxC, R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⊆ CxD</a:t>
            </a:r>
          </a:p>
          <a:p>
            <a:pPr marL="0" indent="0">
              <a:buFontTx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Then R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∘ (R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∘ R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 = (R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∘ R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∘ R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</a:p>
          <a:p>
            <a:pPr marL="0" indent="0" algn="just">
              <a:buFontTx/>
              <a:buNone/>
            </a:pP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Proof: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Both R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∘ (R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∘ R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 and  (R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∘ R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∘ R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3 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are the relations from A to D. </a:t>
            </a:r>
          </a:p>
          <a:p>
            <a:pPr marL="0" indent="0" algn="just">
              <a:buFontTx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If (a, d) ∈ R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∘ (R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∘ R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 then there exists an element b ∈ B such that (a, b) ∈ R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(b, d) ∈(R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∘ R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). Also (b, d) ∈ (R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∘ R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en-US"/>
              <a:t> ⇒ (b, c)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∈ R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and (c, d) ∈ R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for some c ∈ C</a:t>
            </a:r>
          </a:p>
          <a:p>
            <a:pPr marL="0" indent="0" algn="just">
              <a:buFontTx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Then, (a, b) ∈ R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en-US"/>
              <a:t>(b, c)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∈ R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/>
              <a:t>⇒ (a, c)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∈ (R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∘ R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algn="just">
              <a:buFontTx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Now </a:t>
            </a:r>
            <a:r>
              <a:rPr lang="en-US" altLang="en-US"/>
              <a:t>(a, c)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∈ (R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∘ R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 and (c, d) ∈ R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/>
              <a:t>⇒ (a, c)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∈ (R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∘ R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∘ R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</a:p>
          <a:p>
            <a:pPr marL="0" indent="0" algn="just">
              <a:buFontTx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Hence proof.</a:t>
            </a:r>
          </a:p>
        </p:txBody>
      </p:sp>
      <p:sp>
        <p:nvSpPr>
          <p:cNvPr id="66565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6566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Go, change the world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17A59DED-E91D-18C0-779D-98D548350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9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7590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Go, change the world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8510250" y="7788275"/>
            <a:ext cx="6350" cy="349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011" y="1373189"/>
            <a:ext cx="17328439" cy="9980047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ABC8A266-CBB9-77F1-4FEE-75E85EAAA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type="body" idx="1"/>
          </p:nvPr>
        </p:nvSpPr>
        <p:spPr>
          <a:xfrm>
            <a:off x="1441450" y="1260477"/>
            <a:ext cx="16306800" cy="9772291"/>
          </a:xfrm>
          <a:blipFill>
            <a:blip r:embed="rId2"/>
            <a:stretch>
              <a:fillRect l="-1495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68613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8614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Go, change the world</a:t>
            </a:r>
          </a:p>
        </p:txBody>
      </p:sp>
      <p:grpSp>
        <p:nvGrpSpPr>
          <p:cNvPr id="68615" name="Group 10"/>
          <p:cNvGrpSpPr>
            <a:grpSpLocks/>
          </p:cNvGrpSpPr>
          <p:nvPr/>
        </p:nvGrpSpPr>
        <p:grpSpPr bwMode="auto">
          <a:xfrm>
            <a:off x="2279650" y="1311275"/>
            <a:ext cx="5334000" cy="1600200"/>
            <a:chOff x="2279650" y="1311275"/>
            <a:chExt cx="5334000" cy="1600200"/>
          </a:xfrm>
        </p:grpSpPr>
        <p:sp>
          <p:nvSpPr>
            <p:cNvPr id="2" name="Left Bracket 1"/>
            <p:cNvSpPr/>
            <p:nvPr/>
          </p:nvSpPr>
          <p:spPr>
            <a:xfrm>
              <a:off x="2279650" y="1311275"/>
              <a:ext cx="609600" cy="1295400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ight Bracket 7"/>
            <p:cNvSpPr/>
            <p:nvPr/>
          </p:nvSpPr>
          <p:spPr>
            <a:xfrm>
              <a:off x="4260850" y="1311275"/>
              <a:ext cx="228600" cy="1295400"/>
            </a:xfrm>
            <a:prstGeom prst="righ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Left Bracket 8"/>
            <p:cNvSpPr/>
            <p:nvPr/>
          </p:nvSpPr>
          <p:spPr>
            <a:xfrm>
              <a:off x="6394450" y="1311275"/>
              <a:ext cx="228600" cy="1600200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ight Bracket 9"/>
            <p:cNvSpPr/>
            <p:nvPr/>
          </p:nvSpPr>
          <p:spPr>
            <a:xfrm>
              <a:off x="7461250" y="1311275"/>
              <a:ext cx="152400" cy="1600200"/>
            </a:xfrm>
            <a:prstGeom prst="righ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68616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450" y="2684463"/>
            <a:ext cx="1280160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E827F7AB-6BB9-20F6-937D-6158B3F95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1450" y="1235075"/>
            <a:ext cx="16306800" cy="5810250"/>
          </a:xfrm>
        </p:spPr>
        <p:txBody>
          <a:bodyPr/>
          <a:lstStyle/>
          <a:p>
            <a:pPr marL="0" indent="0" algn="just">
              <a:buFontTx/>
              <a:buNone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Exercise:</a:t>
            </a:r>
          </a:p>
          <a:p>
            <a:pPr marL="514350" indent="-514350">
              <a:buFontTx/>
              <a:buAutoNum type="arabicPeriod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relation S on the set of real numbers R is defined by S={(x, y) ∣ y=x−1}. </a:t>
            </a:r>
          </a:p>
          <a:p>
            <a:pPr marL="0" indent="0">
              <a:buFontTx/>
              <a:buNone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Find the composition of relations S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FontTx/>
              <a:buNone/>
              <a:defRPr/>
            </a:pPr>
            <a:r>
              <a:rPr lang="en-US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Soln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0" indent="0">
              <a:buFontTx/>
              <a:buNone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By definition, the composition S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is the relation given by the following property:</a:t>
            </a:r>
          </a:p>
          <a:p>
            <a:pPr marL="0" indent="0">
              <a:buFontTx/>
              <a:buNone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=S∘S={(x, z) ∣ ∃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y∈R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xSy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∧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ySz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},</a:t>
            </a:r>
          </a:p>
          <a:p>
            <a:pPr marL="0" indent="0">
              <a:buFontTx/>
              <a:buNone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xSy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={(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)∣y=x−1},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ySz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={(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y,z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)∣z=y−1}.</a:t>
            </a:r>
          </a:p>
          <a:p>
            <a:pPr marL="0" indent="0">
              <a:buFontTx/>
              <a:buNone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To determine the composed relation 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xSz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we solve the system of equations:</a:t>
            </a:r>
          </a:p>
          <a:p>
            <a:pPr marL="0" indent="0">
              <a:buFontTx/>
              <a:buNone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{y=x−1 z=y−1,⇒ z = (x−1)−1 = x−2.</a:t>
            </a:r>
          </a:p>
          <a:p>
            <a:pPr marL="0" indent="0">
              <a:buFontTx/>
              <a:buNone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Hence, the composition S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is given by 	S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={(x, z) ∣ z = x−2}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637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9638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Go, change the world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BDCBEE9F-7062-0434-73CC-F1ECE71D3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2450" y="301625"/>
            <a:ext cx="16306800" cy="10907713"/>
          </a:xfrm>
        </p:spPr>
        <p:txBody>
          <a:bodyPr/>
          <a:lstStyle/>
          <a:p>
            <a:pPr marL="0" indent="0">
              <a:buFontTx/>
              <a:buNone/>
              <a:defRPr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Tx/>
              <a:buNone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The relation S on the set of real numbers R is defined by</a:t>
            </a:r>
          </a:p>
          <a:p>
            <a:pPr marL="0" indent="0">
              <a:buFontTx/>
              <a:buNone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S={(x, y) ∣ y=x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+1}.Find the composition of relations S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FontTx/>
              <a:buNone/>
              <a:defRPr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composition S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is given by the property:</a:t>
            </a:r>
          </a:p>
          <a:p>
            <a:pPr marL="0" indent="0">
              <a:buFontTx/>
              <a:buNone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=S∘S={(x, z) ∣ ∃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y∈S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xSy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∧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ySz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},</a:t>
            </a:r>
          </a:p>
          <a:p>
            <a:pPr marL="0" indent="0">
              <a:buFontTx/>
              <a:buNone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Where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xSy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={(x, y) ∣ y =x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+1},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ySz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{(y, z) ∣ z = y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+1}.</a:t>
            </a:r>
          </a:p>
          <a:p>
            <a:pPr marL="0" indent="0">
              <a:buFontTx/>
              <a:buNone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We eliminate the variable y in the second relation by substituting the expression y=x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 from 	the first relation: z=y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+1=(x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+1)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+1=x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+2x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+2.</a:t>
            </a:r>
          </a:p>
          <a:p>
            <a:pPr marL="0" indent="0">
              <a:buFontTx/>
              <a:buNone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So we have: S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= {(x, z) ∣ z = x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+2x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+2}.</a:t>
            </a:r>
          </a:p>
          <a:p>
            <a:pPr marL="0" indent="0">
              <a:buFontTx/>
              <a:buNone/>
              <a:defRPr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Tx/>
              <a:buNone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Given the set A={0,1,2} with the  relations R={(0,1),(0,2),(1,1),(2,0)} and                                   S={(0,0),(0,2),(1,0),(1,1)}. Find the compositions  R∘S  and  S∘R.</a:t>
            </a:r>
          </a:p>
          <a:p>
            <a:pPr>
              <a:defRPr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the composition  R∘S. </a:t>
            </a:r>
          </a:p>
          <a:p>
            <a:pPr marL="0" indent="0">
              <a:buFontTx/>
              <a:buNone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The first step in this composition is R and the second is S. The first element 	in R is (0,1). Look for pairs starting  with 1 in S: (1,0) and (1,1).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Therefore (0,1) in R combined with (1,0) in S gives (0,0).  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 Similarly, (0,1) in R combined with (1,1) in S gives (0,1).</a:t>
            </a:r>
          </a:p>
          <a:p>
            <a:pPr marL="0" indent="0">
              <a:buFontTx/>
              <a:buNone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 We use the same approach to match all other elements from R. As a result, we find all pairs belonging to the composition  R∘S. </a:t>
            </a:r>
          </a:p>
          <a:p>
            <a:pPr marL="0" indent="0">
              <a:buFontTx/>
              <a:buNone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R∘S  = {(0,0),(0,1),(1,0),(1,1),(2,0),(2,2)}.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661" name="object 10"/>
          <p:cNvSpPr>
            <a:spLocks/>
          </p:cNvSpPr>
          <p:nvPr/>
        </p:nvSpPr>
        <p:spPr bwMode="auto">
          <a:xfrm>
            <a:off x="995363" y="992188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0662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Go, change the world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C6CC6B4E-742A-D7AB-EBB3-34DF33AAA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1450" y="1260475"/>
            <a:ext cx="16306800" cy="3644075"/>
          </a:xfrm>
        </p:spPr>
        <p:txBody>
          <a:bodyPr/>
          <a:lstStyle/>
          <a:p>
            <a:pPr algn="just"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composition  S∘R  implies that S is performed in the first step and R is performed in the second step. Consider the first element of the relation S: (0,0). We see that it matches to the following pairs in R: (0,1) and (0,2). Hence, the composition  S∘R  contains the elements (0,1) and (0,2). Continuing in this way, we find that S∘R  = {(0,0),(0,1),(0,2),(1,1),(1,2)}.</a:t>
            </a:r>
          </a:p>
          <a:p>
            <a:pPr>
              <a:defRPr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composition of relations is not commutative but associative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685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1686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Go, change the world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ED6254C1-2777-D34F-BA34-2167ABB6B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441450" y="450850"/>
                <a:ext cx="16535400" cy="10349821"/>
              </a:xfrm>
            </p:spPr>
            <p:txBody>
              <a:bodyPr/>
              <a:lstStyle/>
              <a:p>
                <a:pPr marL="0" indent="0" algn="ctr">
                  <a:buFontTx/>
                  <a:buNone/>
                  <a:defRPr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Inverse or Converse , Complement of a Relation</a:t>
                </a:r>
              </a:p>
              <a:p>
                <a:pPr marL="0" indent="0" algn="just">
                  <a:buFontTx/>
                  <a:buNone/>
                  <a:defRPr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A, B be two non empty sets. Let R be a relation from set A to B. Then</a:t>
                </a:r>
              </a:p>
              <a:p>
                <a:pPr marL="0" indent="0" algn="just">
                  <a:buFontTx/>
                  <a:buNone/>
                  <a:defRPr/>
                </a:pPr>
                <a:r>
                  <a:rPr lang="en-US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Inverse/converse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a relation R, denoted by R</a:t>
                </a:r>
                <a:r>
                  <a:rPr lang="en-US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 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baseline="30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={ (b, a) | (a, b) ∈ R</a:t>
                </a:r>
              </a:p>
              <a:p>
                <a:pPr marL="0" indent="0" algn="just">
                  <a:buFontTx/>
                  <a:buNone/>
                  <a:defRPr/>
                </a:pPr>
                <a:r>
                  <a:rPr lang="en-US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Complement of a Relation -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Complement of a relation R, denoted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 baseline="300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/>
                      <m:den>
                        <m:r>
                          <a:rPr lang="en-US" sz="4000" b="0" i="1" baseline="300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40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AxB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R </a:t>
                </a:r>
              </a:p>
              <a:p>
                <a:pPr marL="0" indent="0" algn="just">
                  <a:buFontTx/>
                  <a:buNone/>
                  <a:defRPr/>
                </a:pP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Ex: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Given the set A={a, b, c} with the relations R={(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a,a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),(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a,c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),(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b,a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),(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c,b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)} and</a:t>
                </a:r>
              </a:p>
              <a:p>
                <a:pPr marL="0" indent="0" algn="just">
                  <a:buFontTx/>
                  <a:buNone/>
                  <a:defRPr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S={(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a,b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),(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b,c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),(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c,c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)}. Find </a:t>
                </a:r>
              </a:p>
              <a:p>
                <a:pPr marL="514350" indent="-514350" algn="just">
                  <a:buFontTx/>
                  <a:buAutoNum type="alphaLcParenR"/>
                  <a:defRPr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Inverse of R and S</a:t>
                </a:r>
              </a:p>
              <a:p>
                <a:pPr marL="514350" indent="-514350" algn="just">
                  <a:buFontTx/>
                  <a:buAutoNum type="alphaLcParenR"/>
                  <a:defRPr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Complement of R and S</a:t>
                </a:r>
              </a:p>
              <a:p>
                <a:pPr marL="514350" indent="-514350" algn="just">
                  <a:buFontTx/>
                  <a:buAutoNum type="alphaLcParenR"/>
                  <a:defRPr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composition R ∘ S and S ∘ R </a:t>
                </a:r>
              </a:p>
              <a:p>
                <a:pPr marL="514350" indent="-514350" algn="just">
                  <a:buFontTx/>
                  <a:buAutoNum type="alphaLcParenR"/>
                  <a:defRPr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composition R</a:t>
                </a:r>
                <a:r>
                  <a:rPr lang="en-US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−1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∘S</a:t>
                </a:r>
                <a:r>
                  <a:rPr lang="en-US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−1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S</a:t>
                </a:r>
                <a:r>
                  <a:rPr lang="en-US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−1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∘R</a:t>
                </a:r>
                <a:r>
                  <a:rPr lang="en-US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−1</a:t>
                </a:r>
              </a:p>
              <a:p>
                <a:pPr marL="514350" indent="-514350" algn="just">
                  <a:buFontTx/>
                  <a:buAutoNum type="alphaLcParenR"/>
                  <a:defRPr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(R ∘ S)</a:t>
                </a:r>
                <a:r>
                  <a:rPr lang="en-US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(S ∘ R)</a:t>
                </a:r>
                <a:r>
                  <a:rPr lang="en-US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</a:t>
                </a:r>
              </a:p>
              <a:p>
                <a:pPr marL="0" indent="0">
                  <a:buFontTx/>
                  <a:buNone/>
                  <a:defRPr/>
                </a:pPr>
                <a:r>
                  <a:rPr lang="en-US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Soln</a:t>
                </a: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514350" indent="-514350">
                  <a:buFontTx/>
                  <a:buAutoNum type="alphaLcParenR"/>
                  <a:defRPr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{(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a,a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),(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c,a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),(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a,b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),(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b,c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)}      </a:t>
                </a: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{(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b,a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),(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c,b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),(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c,c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)}</a:t>
                </a:r>
              </a:p>
              <a:p>
                <a:pPr marL="0" indent="0">
                  <a:buFontTx/>
                  <a:buNone/>
                  <a:defRPr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b)    = {(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a,b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),(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b,b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),(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b,c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),(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c,a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),(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c,c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)}     = {(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a,a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),(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a,c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),(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b,a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),(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b,b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),(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c,a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),(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c,b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)}</a:t>
                </a:r>
              </a:p>
              <a:p>
                <a:pPr marL="0" indent="0">
                  <a:buFontTx/>
                  <a:buNone/>
                  <a:defRPr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c) R ∘ S = {(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a,b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(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a,c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),(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b,b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),(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c,c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)}     S ∘ R = {(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a,a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),(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b,b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),(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c,b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)}</a:t>
                </a:r>
              </a:p>
              <a:p>
                <a:pPr marL="0" indent="0">
                  <a:buFontTx/>
                  <a:buNone/>
                  <a:defRPr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d) R</a:t>
                </a:r>
                <a:r>
                  <a:rPr lang="en-US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−1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∘S</a:t>
                </a:r>
                <a:r>
                  <a:rPr lang="en-US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−1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{ (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a,a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),(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b,b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),(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b,c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)}          S</a:t>
                </a:r>
                <a:r>
                  <a:rPr lang="en-US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−1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∘R</a:t>
                </a:r>
                <a:r>
                  <a:rPr lang="en-US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−1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{ (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b,a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),(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b,b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),(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c,c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),(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c,a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)}</a:t>
                </a:r>
              </a:p>
              <a:p>
                <a:pPr marL="0" indent="0">
                  <a:buFontTx/>
                  <a:buNone/>
                  <a:defRPr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e) (R ∘ S)</a:t>
                </a:r>
                <a:r>
                  <a:rPr lang="en-US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={(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b,a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),(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c,a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),(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b,b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),(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c,c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)}    (S ∘ R)</a:t>
                </a:r>
                <a:r>
                  <a:rPr lang="en-US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{ (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a,a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),(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b,b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),(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b,c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)}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441450" y="450850"/>
                <a:ext cx="16535400" cy="10349821"/>
              </a:xfrm>
              <a:blipFill>
                <a:blip r:embed="rId2"/>
                <a:stretch>
                  <a:fillRect l="-1474" t="-1296" b="-1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709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2710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Go, change the world</a:t>
            </a:r>
          </a:p>
        </p:txBody>
      </p:sp>
      <p:pic>
        <p:nvPicPr>
          <p:cNvPr id="727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8607425"/>
            <a:ext cx="4572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12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825" y="8397875"/>
            <a:ext cx="504825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01AEF6B3-9AEC-F69C-0BF4-2FF490E3A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7625" y="0"/>
            <a:ext cx="20110450" cy="11309350"/>
          </a:xfrm>
          <a:prstGeom prst="rect">
            <a:avLst/>
          </a:prstGeom>
          <a:solidFill>
            <a:schemeClr val="lt1">
              <a:alpha val="99000"/>
            </a:schemeClr>
          </a:solidFill>
          <a:ln w="76200">
            <a:solidFill>
              <a:srgbClr val="00589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27" tIns="45711" rIns="91427" bIns="45711" anchor="ctr"/>
          <a:lstStyle/>
          <a:p>
            <a:pPr algn="ctr" defTabSz="457131">
              <a:defRPr/>
            </a:pPr>
            <a:r>
              <a:rPr lang="en-IN" dirty="0">
                <a:solidFill>
                  <a:srgbClr val="FFFFFF"/>
                </a:solidFill>
              </a:rPr>
              <a:t>v</a:t>
            </a:r>
          </a:p>
        </p:txBody>
      </p:sp>
      <p:sp>
        <p:nvSpPr>
          <p:cNvPr id="14340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341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343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344" name="Title 10"/>
          <p:cNvSpPr>
            <a:spLocks noGrp="1"/>
          </p:cNvSpPr>
          <p:nvPr>
            <p:ph type="title"/>
          </p:nvPr>
        </p:nvSpPr>
        <p:spPr>
          <a:xfrm>
            <a:off x="14776450" y="407988"/>
            <a:ext cx="4746625" cy="947737"/>
          </a:xfrm>
        </p:spPr>
        <p:txBody>
          <a:bodyPr/>
          <a:lstStyle/>
          <a:p>
            <a:pPr algn="r" eaLnBrk="1" hangingPunct="1"/>
            <a:r>
              <a:rPr lang="en-US" altLang="en-US">
                <a:latin typeface="Playfair Display" charset="0"/>
              </a:rPr>
              <a:t>Go, change the world</a:t>
            </a:r>
          </a:p>
        </p:txBody>
      </p:sp>
      <p:sp>
        <p:nvSpPr>
          <p:cNvPr id="14345" name="Rectangle 2"/>
          <p:cNvSpPr>
            <a:spLocks noChangeArrowheads="1"/>
          </p:cNvSpPr>
          <p:nvPr/>
        </p:nvSpPr>
        <p:spPr bwMode="auto">
          <a:xfrm>
            <a:off x="5081588" y="220663"/>
            <a:ext cx="103632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1" rIns="91427" bIns="45711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endParaRPr lang="en-US" altLang="en-US" sz="3500" b="1">
              <a:solidFill>
                <a:srgbClr val="0070C0"/>
              </a:solidFill>
              <a:latin typeface="Verdana" panose="020B0604030504040204" pitchFamily="34" charset="0"/>
            </a:endParaRPr>
          </a:p>
        </p:txBody>
      </p:sp>
      <p:sp>
        <p:nvSpPr>
          <p:cNvPr id="14346" name="AutoShape 17" descr="Image result for mission image"/>
          <p:cNvSpPr>
            <a:spLocks noChangeAspect="1" noChangeArrowheads="1"/>
          </p:cNvSpPr>
          <p:nvPr/>
        </p:nvSpPr>
        <p:spPr bwMode="auto">
          <a:xfrm>
            <a:off x="144463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1" rIns="91427" bIns="4571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4347" name="AutoShape 19" descr="Image result for mission image"/>
          <p:cNvSpPr>
            <a:spLocks noChangeAspect="1" noChangeArrowheads="1"/>
          </p:cNvSpPr>
          <p:nvPr/>
        </p:nvSpPr>
        <p:spPr bwMode="auto">
          <a:xfrm>
            <a:off x="296863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1" rIns="91427" bIns="4571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4348" name="AutoShape 21" descr="Image result for mission image"/>
          <p:cNvSpPr>
            <a:spLocks noChangeAspect="1" noChangeArrowheads="1"/>
          </p:cNvSpPr>
          <p:nvPr/>
        </p:nvSpPr>
        <p:spPr bwMode="auto">
          <a:xfrm>
            <a:off x="449263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1" rIns="91427" bIns="4571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4349" name="AutoShape 23" descr="Image result for mission image"/>
          <p:cNvSpPr>
            <a:spLocks noChangeAspect="1" noChangeArrowheads="1"/>
          </p:cNvSpPr>
          <p:nvPr/>
        </p:nvSpPr>
        <p:spPr bwMode="auto">
          <a:xfrm>
            <a:off x="144463" y="-1600200"/>
            <a:ext cx="3333750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1" rIns="91427" bIns="4571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4350" name="AutoShape 25" descr="Image result for mission image"/>
          <p:cNvSpPr>
            <a:spLocks noChangeAspect="1" noChangeArrowheads="1"/>
          </p:cNvSpPr>
          <p:nvPr/>
        </p:nvSpPr>
        <p:spPr bwMode="auto">
          <a:xfrm>
            <a:off x="296863" y="-1447800"/>
            <a:ext cx="3333750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1" rIns="91427" bIns="4571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4351" name="Rectangle 6"/>
          <p:cNvSpPr>
            <a:spLocks noChangeArrowheads="1"/>
          </p:cNvSpPr>
          <p:nvPr/>
        </p:nvSpPr>
        <p:spPr bwMode="auto">
          <a:xfrm>
            <a:off x="1004888" y="1843088"/>
            <a:ext cx="1780222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1" rIns="91427" bIns="4571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/>
            <a:endParaRPr lang="en-IN" altLang="en-US" sz="2600">
              <a:solidFill>
                <a:srgbClr val="002060"/>
              </a:solidFill>
              <a:latin typeface="Verdana" panose="020B0604030504040204" pitchFamily="34" charset="0"/>
            </a:endParaRPr>
          </a:p>
          <a:p>
            <a:pPr algn="just" eaLnBrk="1" hangingPunct="1"/>
            <a:endParaRPr lang="en-US" altLang="en-US" sz="2600">
              <a:solidFill>
                <a:srgbClr val="002060"/>
              </a:solidFill>
              <a:latin typeface="Verdana" panose="020B0604030504040204" pitchFamily="34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1008063" y="1539875"/>
            <a:ext cx="17799050" cy="97694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fontScale="25000" lnSpcReduction="2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2800" dirty="0">
                <a:latin typeface="Times New Roman" pitchFamily="18" charset="0"/>
                <a:cs typeface="Times New Roman" pitchFamily="18" charset="0"/>
              </a:rPr>
              <a:t>(b) Let, A = {1, 2}	B = {a, b}	C={x, y}</a:t>
            </a:r>
            <a:endParaRPr lang="en-IN" sz="12800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sz="12800" dirty="0">
                <a:latin typeface="Times New Roman" pitchFamily="18" charset="0"/>
                <a:cs typeface="Times New Roman" pitchFamily="18" charset="0"/>
              </a:rPr>
              <a:t> </a:t>
            </a:r>
            <a:endParaRPr lang="en-IN" sz="12800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sz="12800" dirty="0">
                <a:latin typeface="Times New Roman" pitchFamily="18" charset="0"/>
                <a:cs typeface="Times New Roman" pitchFamily="18" charset="0"/>
              </a:rPr>
              <a:t>B X C = {(a, x), (a, y), (b, x), (b, y)}</a:t>
            </a:r>
            <a:endParaRPr lang="en-IN" sz="12800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sz="12800" dirty="0">
                <a:latin typeface="Times New Roman" pitchFamily="18" charset="0"/>
                <a:cs typeface="Times New Roman" pitchFamily="18" charset="0"/>
              </a:rPr>
              <a:t> </a:t>
            </a:r>
            <a:endParaRPr lang="en-IN" sz="12800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sz="12800" dirty="0">
                <a:latin typeface="Times New Roman" pitchFamily="18" charset="0"/>
                <a:cs typeface="Times New Roman" pitchFamily="18" charset="0"/>
              </a:rPr>
              <a:t>A X (B X C) = {(1, (a, x)), (1, (a, y)), (1, (b, x)), (1, (b, y)),</a:t>
            </a:r>
            <a:endParaRPr lang="en-IN" sz="12800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sz="12800" dirty="0">
                <a:latin typeface="Times New Roman" pitchFamily="18" charset="0"/>
                <a:cs typeface="Times New Roman" pitchFamily="18" charset="0"/>
              </a:rPr>
              <a:t> </a:t>
            </a:r>
            <a:endParaRPr lang="en-IN" sz="12800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sz="12800" dirty="0">
                <a:latin typeface="Times New Roman" pitchFamily="18" charset="0"/>
                <a:cs typeface="Times New Roman" pitchFamily="18" charset="0"/>
              </a:rPr>
              <a:t>(2, (a, x)) (2, (a, y)), (2, (b, x)), (2, (b, y))}</a:t>
            </a:r>
            <a:endParaRPr lang="en-IN" sz="12800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sz="12800" dirty="0">
                <a:latin typeface="Times New Roman" pitchFamily="18" charset="0"/>
                <a:cs typeface="Times New Roman" pitchFamily="18" charset="0"/>
              </a:rPr>
              <a:t> </a:t>
            </a:r>
            <a:endParaRPr lang="en-IN" sz="12800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sz="12800" dirty="0">
                <a:latin typeface="Times New Roman" pitchFamily="18" charset="0"/>
                <a:cs typeface="Times New Roman" pitchFamily="18" charset="0"/>
              </a:rPr>
              <a:t>A X B = {(1, a), (1, b), (2, a), (2, b)}</a:t>
            </a:r>
            <a:endParaRPr lang="en-IN" sz="12800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sz="12800" dirty="0">
                <a:latin typeface="Times New Roman" pitchFamily="18" charset="0"/>
                <a:cs typeface="Times New Roman" pitchFamily="18" charset="0"/>
              </a:rPr>
              <a:t> </a:t>
            </a:r>
            <a:endParaRPr lang="en-IN" sz="12800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sz="12800" dirty="0">
                <a:latin typeface="Times New Roman" pitchFamily="18" charset="0"/>
                <a:cs typeface="Times New Roman" pitchFamily="18" charset="0"/>
              </a:rPr>
              <a:t>(A X B) X C = {((1, a), x), ((1, a), y), ((1, b), x), ((1, b), y),</a:t>
            </a:r>
            <a:endParaRPr lang="en-IN" sz="12800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sz="12800" dirty="0">
                <a:latin typeface="Times New Roman" pitchFamily="18" charset="0"/>
                <a:cs typeface="Times New Roman" pitchFamily="18" charset="0"/>
              </a:rPr>
              <a:t> </a:t>
            </a:r>
            <a:endParaRPr lang="en-IN" sz="12800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sz="12800" dirty="0">
                <a:latin typeface="Times New Roman" pitchFamily="18" charset="0"/>
                <a:cs typeface="Times New Roman" pitchFamily="18" charset="0"/>
              </a:rPr>
              <a:t>((2, a), x), ((2, a), y), ((2, b),x),((2,b),y),}</a:t>
            </a:r>
            <a:endParaRPr lang="en-IN" sz="12800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sz="12800" dirty="0">
                <a:latin typeface="Times New Roman" pitchFamily="18" charset="0"/>
                <a:cs typeface="Times New Roman" pitchFamily="18" charset="0"/>
              </a:rPr>
              <a:t> </a:t>
            </a:r>
            <a:endParaRPr lang="en-IN" sz="12800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sz="12800" dirty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sz="12800" u="sng" dirty="0">
                <a:latin typeface="Times New Roman" pitchFamily="18" charset="0"/>
                <a:cs typeface="Times New Roman" pitchFamily="18" charset="0"/>
              </a:rPr>
              <a:t>Remarks:</a:t>
            </a:r>
            <a:endParaRPr lang="en-IN" sz="12800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sz="12800" dirty="0">
                <a:latin typeface="Times New Roman" pitchFamily="18" charset="0"/>
                <a:cs typeface="Times New Roman" pitchFamily="18" charset="0"/>
              </a:rPr>
              <a:t> </a:t>
            </a:r>
            <a:endParaRPr lang="en-IN" sz="12800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sz="12800" dirty="0">
                <a:latin typeface="Times New Roman" pitchFamily="18" charset="0"/>
                <a:cs typeface="Times New Roman" pitchFamily="18" charset="0"/>
              </a:rPr>
              <a:t>a. A X (B X C) = (A X B) X C</a:t>
            </a:r>
            <a:endParaRPr lang="en-IN" sz="12800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sz="12800" dirty="0">
                <a:latin typeface="Times New Roman" pitchFamily="18" charset="0"/>
                <a:cs typeface="Times New Roman" pitchFamily="18" charset="0"/>
              </a:rPr>
              <a:t> </a:t>
            </a:r>
            <a:endParaRPr lang="en-IN" sz="12800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sz="12800" dirty="0">
                <a:latin typeface="Times New Roman" pitchFamily="18" charset="0"/>
                <a:cs typeface="Times New Roman" pitchFamily="18" charset="0"/>
              </a:rPr>
              <a:t>b. A X A = A</a:t>
            </a:r>
            <a:r>
              <a:rPr lang="en-US" sz="12800" baseline="30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n-IN" sz="12800" dirty="0">
              <a:latin typeface="Times New Roman" pitchFamily="18" charset="0"/>
              <a:cs typeface="Times New Roman" pitchFamily="18" charset="0"/>
            </a:endParaRPr>
          </a:p>
          <a:p>
            <a:pPr marL="342847" indent="-342847" defTabSz="457131">
              <a:defRPr/>
            </a:pPr>
            <a:endParaRPr lang="en-US" sz="2000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2F06BA74-4FAD-6702-55B7-567E593D0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02" y="207963"/>
            <a:ext cx="3732213" cy="91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1450" y="1260475"/>
            <a:ext cx="16306800" cy="7879080"/>
          </a:xfrm>
        </p:spPr>
        <p:txBody>
          <a:bodyPr/>
          <a:lstStyle/>
          <a:p>
            <a:pPr marL="0" indent="0" algn="just">
              <a:buFontTx/>
              <a:buNone/>
              <a:defRPr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</a:t>
            </a:r>
          </a:p>
          <a:p>
            <a:pPr marL="0" indent="0" algn="just">
              <a:buFontTx/>
              <a:buNone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(R ∘ S)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S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−1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∘ R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−1</a:t>
            </a:r>
          </a:p>
          <a:p>
            <a:pPr marL="0" indent="0" algn="just">
              <a:buFontTx/>
              <a:buNone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(S ∘ R)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R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∘S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−1</a:t>
            </a:r>
          </a:p>
          <a:p>
            <a:pPr marL="0" indent="0" algn="just">
              <a:buFontTx/>
              <a:buNone/>
              <a:defRPr/>
            </a:pPr>
            <a:endParaRPr 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Tx/>
              <a:buNone/>
              <a:defRPr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Exercise:</a:t>
            </a:r>
          </a:p>
          <a:p>
            <a:pPr marL="514350" indent="-514350">
              <a:buFontTx/>
              <a:buAutoNum type="arabicPeriod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the set A={1,2,3} with the relations R={(1,1),(1,3),(2,1), (2,2),(3,1)} and S={(1,2),(2,1), (2,2),(3,3)}. </a:t>
            </a:r>
          </a:p>
          <a:p>
            <a:pPr marL="0" indent="0" algn="just">
              <a:buFontTx/>
              <a:buNone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</a:t>
            </a:r>
          </a:p>
          <a:p>
            <a:pPr marL="514350" indent="-514350" algn="just">
              <a:buFontTx/>
              <a:buAutoNum type="alphaLcParenR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 of R and S</a:t>
            </a:r>
          </a:p>
          <a:p>
            <a:pPr marL="514350" indent="-514350" algn="just">
              <a:buFontTx/>
              <a:buAutoNum type="alphaLcParenR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Complement of R and S</a:t>
            </a:r>
          </a:p>
          <a:p>
            <a:pPr marL="514350" indent="-514350" algn="just">
              <a:buFontTx/>
              <a:buAutoNum type="alphaLcParenR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composition R ∘ S and S ∘ R </a:t>
            </a:r>
          </a:p>
          <a:p>
            <a:pPr marL="514350" indent="-514350" algn="just">
              <a:buFontTx/>
              <a:buAutoNum type="alphaLcParenR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composition R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∘S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−1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S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∘R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−1</a:t>
            </a:r>
          </a:p>
          <a:p>
            <a:pPr marL="514350" indent="-514350" algn="just">
              <a:buFontTx/>
              <a:buAutoNum type="alphaLcParenR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 ∘ S)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(S ∘ R)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</a:p>
          <a:p>
            <a:pPr marL="0" indent="0" algn="just">
              <a:buFontTx/>
              <a:buNone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show that (R ∘ S)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S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−1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∘ R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(S ∘ R)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R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∘S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−1</a:t>
            </a:r>
          </a:p>
        </p:txBody>
      </p:sp>
      <p:sp>
        <p:nvSpPr>
          <p:cNvPr id="73733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3734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Go, change the world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96E730C7-A986-04DF-7316-531BA4644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type="body" idx="1"/>
          </p:nvPr>
        </p:nvSpPr>
        <p:spPr>
          <a:xfrm>
            <a:off x="1365250" y="1249363"/>
            <a:ext cx="16306800" cy="9120189"/>
          </a:xfrm>
          <a:blipFill>
            <a:blip r:embed="rId2"/>
            <a:stretch>
              <a:fillRect l="-1533" t="-1471" r="-1084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74757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4758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Go, change the world</a:t>
            </a:r>
          </a:p>
        </p:txBody>
      </p:sp>
      <p:pic>
        <p:nvPicPr>
          <p:cNvPr id="74759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0" y="3749675"/>
            <a:ext cx="4572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Left Bracket 1"/>
          <p:cNvSpPr/>
          <p:nvPr/>
        </p:nvSpPr>
        <p:spPr>
          <a:xfrm>
            <a:off x="4260850" y="5046663"/>
            <a:ext cx="381000" cy="1447800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Left Bracket 8"/>
          <p:cNvSpPr/>
          <p:nvPr/>
        </p:nvSpPr>
        <p:spPr>
          <a:xfrm>
            <a:off x="9671050" y="7178675"/>
            <a:ext cx="381000" cy="1447800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Left Bracket 9"/>
          <p:cNvSpPr/>
          <p:nvPr/>
        </p:nvSpPr>
        <p:spPr>
          <a:xfrm>
            <a:off x="11880850" y="7178675"/>
            <a:ext cx="381000" cy="1447800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Left Bracket 10"/>
          <p:cNvSpPr/>
          <p:nvPr/>
        </p:nvSpPr>
        <p:spPr>
          <a:xfrm>
            <a:off x="6835775" y="5045075"/>
            <a:ext cx="381000" cy="1447800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Left Bracket 11"/>
          <p:cNvSpPr/>
          <p:nvPr/>
        </p:nvSpPr>
        <p:spPr>
          <a:xfrm>
            <a:off x="9137650" y="5045075"/>
            <a:ext cx="381000" cy="1447800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Left Bracket 12"/>
          <p:cNvSpPr/>
          <p:nvPr/>
        </p:nvSpPr>
        <p:spPr>
          <a:xfrm>
            <a:off x="7385050" y="7254875"/>
            <a:ext cx="381000" cy="1447800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74766" name="Group 26"/>
          <p:cNvGrpSpPr>
            <a:grpSpLocks/>
          </p:cNvGrpSpPr>
          <p:nvPr/>
        </p:nvGrpSpPr>
        <p:grpSpPr bwMode="auto">
          <a:xfrm>
            <a:off x="2916238" y="2835275"/>
            <a:ext cx="8812212" cy="1600200"/>
            <a:chOff x="2916570" y="2835275"/>
            <a:chExt cx="8811880" cy="1600200"/>
          </a:xfrm>
        </p:grpSpPr>
        <p:sp>
          <p:nvSpPr>
            <p:cNvPr id="14" name="Left Bracket 13"/>
            <p:cNvSpPr/>
            <p:nvPr/>
          </p:nvSpPr>
          <p:spPr>
            <a:xfrm>
              <a:off x="2916570" y="2987675"/>
              <a:ext cx="380986" cy="1447800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Left Bracket 14"/>
            <p:cNvSpPr/>
            <p:nvPr/>
          </p:nvSpPr>
          <p:spPr>
            <a:xfrm>
              <a:off x="7080425" y="2854325"/>
              <a:ext cx="380986" cy="1447800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Left Bracket 15"/>
            <p:cNvSpPr/>
            <p:nvPr/>
          </p:nvSpPr>
          <p:spPr>
            <a:xfrm>
              <a:off x="11347464" y="2854325"/>
              <a:ext cx="380986" cy="1447800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Right Bracket 16"/>
            <p:cNvSpPr/>
            <p:nvPr/>
          </p:nvSpPr>
          <p:spPr>
            <a:xfrm>
              <a:off x="4451624" y="2854325"/>
              <a:ext cx="190493" cy="1581150"/>
            </a:xfrm>
            <a:prstGeom prst="righ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Right Bracket 18"/>
            <p:cNvSpPr/>
            <p:nvPr/>
          </p:nvSpPr>
          <p:spPr>
            <a:xfrm>
              <a:off x="8718663" y="2835275"/>
              <a:ext cx="190493" cy="1581150"/>
            </a:xfrm>
            <a:prstGeom prst="righ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0" name="Right Bracket 19"/>
          <p:cNvSpPr/>
          <p:nvPr/>
        </p:nvSpPr>
        <p:spPr>
          <a:xfrm>
            <a:off x="12985750" y="2882900"/>
            <a:ext cx="130175" cy="1485900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ight Bracket 20"/>
          <p:cNvSpPr/>
          <p:nvPr/>
        </p:nvSpPr>
        <p:spPr>
          <a:xfrm>
            <a:off x="10788650" y="5045075"/>
            <a:ext cx="130175" cy="1484313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Right Bracket 21"/>
          <p:cNvSpPr/>
          <p:nvPr/>
        </p:nvSpPr>
        <p:spPr>
          <a:xfrm>
            <a:off x="13503275" y="7294563"/>
            <a:ext cx="130175" cy="1484312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ight Bracket 22"/>
          <p:cNvSpPr/>
          <p:nvPr/>
        </p:nvSpPr>
        <p:spPr>
          <a:xfrm>
            <a:off x="11244263" y="7235825"/>
            <a:ext cx="130175" cy="1485900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Right Bracket 23"/>
          <p:cNvSpPr/>
          <p:nvPr/>
        </p:nvSpPr>
        <p:spPr>
          <a:xfrm>
            <a:off x="8969375" y="7235825"/>
            <a:ext cx="130175" cy="1485900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Right Bracket 24"/>
          <p:cNvSpPr/>
          <p:nvPr/>
        </p:nvSpPr>
        <p:spPr>
          <a:xfrm>
            <a:off x="8588375" y="5008563"/>
            <a:ext cx="130175" cy="1484312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Right Bracket 27"/>
          <p:cNvSpPr/>
          <p:nvPr/>
        </p:nvSpPr>
        <p:spPr>
          <a:xfrm>
            <a:off x="6021388" y="5008563"/>
            <a:ext cx="130175" cy="1484312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0" y="1295647"/>
            <a:ext cx="1700213" cy="512393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xmlns="" id="{0EDC663B-923C-388B-C5E3-75266152B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0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5781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0050" y="1463675"/>
            <a:ext cx="16078200" cy="9678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D15339B8-A609-D352-8120-6810FC819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6804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6806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6807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8063" y="1441450"/>
            <a:ext cx="17456150" cy="3756025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76809" name="TextBox 24"/>
          <p:cNvSpPr txBox="1">
            <a:spLocks noChangeArrowheads="1"/>
          </p:cNvSpPr>
          <p:nvPr/>
        </p:nvSpPr>
        <p:spPr bwMode="auto">
          <a:xfrm>
            <a:off x="4260850" y="6264275"/>
            <a:ext cx="1841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/>
              <a:t/>
            </a:r>
            <a:br>
              <a:rPr lang="en-US" altLang="en-US"/>
            </a:br>
            <a:endParaRPr lang="en-US" altLang="en-US"/>
          </a:p>
          <a:p>
            <a:endParaRPr lang="en-IN" altLang="en-US"/>
          </a:p>
        </p:txBody>
      </p:sp>
      <p:pic>
        <p:nvPicPr>
          <p:cNvPr id="63513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1363" y="5349875"/>
            <a:ext cx="17989550" cy="563880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07EF76A5-4A34-716F-2A75-4A256E0A9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7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7828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7830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7831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77832" name="object 6"/>
          <p:cNvSpPr txBox="1">
            <a:spLocks noChangeArrowheads="1"/>
          </p:cNvSpPr>
          <p:nvPr/>
        </p:nvSpPr>
        <p:spPr bwMode="auto">
          <a:xfrm>
            <a:off x="1004888" y="3432175"/>
            <a:ext cx="18530887" cy="798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ts val="100"/>
              </a:spcBef>
            </a:pPr>
            <a:r>
              <a:rPr lang="en-US" alt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1</a:t>
            </a:r>
            <a:endParaRPr lang="en-IN" altLang="en-US" sz="3200" b="1" dirty="0"/>
          </a:p>
          <a:p>
            <a:pPr>
              <a:spcBef>
                <a:spcPts val="100"/>
              </a:spcBef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{1, 2, 3},R = {(1, 1),(1,2),(2, 1),(1,3),(3, 2)} find the </a:t>
            </a:r>
          </a:p>
          <a:p>
            <a:pPr marL="641350" indent="-514350">
              <a:spcBef>
                <a:spcPts val="100"/>
              </a:spcBef>
              <a:buAutoNum type="alphaLcParenR"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reflexive closure of R. </a:t>
            </a:r>
          </a:p>
          <a:p>
            <a:pPr marL="641350" indent="-514350">
              <a:spcBef>
                <a:spcPts val="100"/>
              </a:spcBef>
              <a:buAutoNum type="alphaLcParenR"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Symmetric closure of R</a:t>
            </a:r>
          </a:p>
          <a:p>
            <a:pPr marL="641350" indent="-514350">
              <a:spcBef>
                <a:spcPts val="100"/>
              </a:spcBef>
              <a:buAutoNum type="alphaLcParenR"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Transitive closure of R</a:t>
            </a:r>
          </a:p>
          <a:p>
            <a:pPr>
              <a:spcBef>
                <a:spcPts val="100"/>
              </a:spcBef>
            </a:pP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Solution: </a:t>
            </a:r>
          </a:p>
          <a:p>
            <a:pPr>
              <a:spcBef>
                <a:spcPts val="100"/>
              </a:spcBef>
            </a:pP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know that, R is not reflexive because (2, 2)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∉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 and (3, 3)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∉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R.</a:t>
            </a:r>
          </a:p>
          <a:p>
            <a:pPr lvl="2">
              <a:spcBef>
                <a:spcPts val="1150"/>
              </a:spcBef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Now, </a:t>
            </a:r>
            <a:r>
              <a:rPr lang="el-GR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{(1, 1) (2, 2) (3, 3)}</a:t>
            </a:r>
          </a:p>
          <a:p>
            <a:pPr lvl="2">
              <a:spcBef>
                <a:spcPts val="1138"/>
              </a:spcBef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Therefore, R</a:t>
            </a:r>
            <a:r>
              <a:rPr lang="en-US" altLang="en-US" sz="3200" baseline="-1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R U </a:t>
            </a:r>
            <a:r>
              <a:rPr lang="el-GR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{(1, 1) (1, 2) (2, 1) (2, 2) (1, 3) (3, 2) (3, 3)}</a:t>
            </a:r>
          </a:p>
          <a:p>
            <a:pPr lvl="2">
              <a:spcBef>
                <a:spcPts val="1138"/>
              </a:spcBef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en-US" sz="3200" baseline="-1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reflexive closure of R.</a:t>
            </a:r>
          </a:p>
          <a:p>
            <a:pPr>
              <a:spcBef>
                <a:spcPts val="1138"/>
              </a:spcBef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 R</a:t>
            </a:r>
            <a:r>
              <a:rPr lang="en-US" alt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{ (1,1),(2,1),(1,2),(3,1),(2,3)}</a:t>
            </a:r>
          </a:p>
          <a:p>
            <a:pPr>
              <a:spcBef>
                <a:spcPts val="1138"/>
              </a:spcBef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 R</a:t>
            </a:r>
            <a:r>
              <a:rPr lang="en-US" altLang="en-US" sz="3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 symmetric closure of R and is R U R</a:t>
            </a:r>
            <a:r>
              <a:rPr lang="en-US" alt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 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{(1, 1),(1,2),(2, 1),(1,3),(3,1),(3, 2),(2,3)} </a:t>
            </a:r>
          </a:p>
          <a:p>
            <a:pPr>
              <a:spcBef>
                <a:spcPts val="1138"/>
              </a:spcBef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c) Transitive closure of R = R</a:t>
            </a:r>
            <a:r>
              <a:rPr lang="en-US" altLang="en-US" sz="3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R U R* . First find R* = A x A and then union with R.</a:t>
            </a:r>
          </a:p>
          <a:p>
            <a:pPr>
              <a:spcBef>
                <a:spcPts val="1138"/>
              </a:spcBef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{(1, 1),(1,2), (1,3),(2, 1), (2,2),(2,3),(3, 1),(3,2),(3,3)} </a:t>
            </a:r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8250" y="1214438"/>
            <a:ext cx="14070013" cy="2154237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C1FAFC62-6B9B-90ED-F21D-43774C146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7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7828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7830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7831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77832" name="object 6"/>
          <p:cNvSpPr txBox="1">
            <a:spLocks noChangeArrowheads="1"/>
          </p:cNvSpPr>
          <p:nvPr/>
        </p:nvSpPr>
        <p:spPr bwMode="auto">
          <a:xfrm>
            <a:off x="1212850" y="1692275"/>
            <a:ext cx="18530887" cy="8079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ts val="1138"/>
              </a:spcBef>
            </a:pPr>
            <a:r>
              <a:rPr lang="en-US" alt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2</a:t>
            </a:r>
            <a:r>
              <a:rPr lang="en-IN" altLang="en-US" sz="3200" b="1" dirty="0"/>
              <a:t>  </a:t>
            </a:r>
          </a:p>
          <a:p>
            <a:pPr>
              <a:spcBef>
                <a:spcPts val="1138"/>
              </a:spcBef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{1, 2, 3},R = {(1, 1) (1, 2) (2, 1) (2, 3) (3, 1)} find the reflexive closure, symmetric closure and transitive closure of R.</a:t>
            </a:r>
          </a:p>
          <a:p>
            <a:pPr>
              <a:lnSpc>
                <a:spcPct val="110000"/>
              </a:lnSpc>
              <a:spcBef>
                <a:spcPts val="1013"/>
              </a:spcBef>
            </a:pP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Solution: </a:t>
            </a:r>
            <a:r>
              <a:rPr lang="en-US" alt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l-GR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Δ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{(1,1),(2,2),(3,3)}</a:t>
            </a:r>
            <a:endParaRPr lang="en-US" altLang="en-US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150"/>
              </a:spcBef>
            </a:pPr>
            <a:r>
              <a:rPr lang="en-US" alt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Reflexive closure = R</a:t>
            </a:r>
            <a:r>
              <a:rPr lang="en-US" altLang="en-US" sz="3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R U </a:t>
            </a:r>
            <a:r>
              <a:rPr lang="el-GR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{(1, 1), (1, 2) ,(2, 1),(2,2), (2, 3), (3,1),(3,3)} </a:t>
            </a:r>
          </a:p>
          <a:p>
            <a:pPr>
              <a:spcBef>
                <a:spcPts val="1150"/>
              </a:spcBef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Symmetric closure = R2= R U R</a:t>
            </a:r>
            <a:r>
              <a:rPr lang="en-US" altLang="en-US" sz="3200" baseline="3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150"/>
              </a:spcBef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en-US" sz="3200" baseline="3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 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{(1, 1), (2, 1), (1, 2), (3, 2), (1, 3)}</a:t>
            </a:r>
          </a:p>
          <a:p>
            <a:pPr lvl="2">
              <a:spcBef>
                <a:spcPts val="1138"/>
              </a:spcBef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Therefore, R</a:t>
            </a:r>
            <a:r>
              <a:rPr lang="en-US" altLang="en-US" sz="3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3200" baseline="-1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R U R</a:t>
            </a:r>
            <a:r>
              <a:rPr lang="en-US" altLang="en-US" sz="3200" baseline="3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 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{(1, 1), (1, 2), (1,3), (2, 1), (2, 3), (3, 1),(3,2)} </a:t>
            </a:r>
          </a:p>
          <a:p>
            <a:pPr lvl="2">
              <a:spcBef>
                <a:spcPts val="1138"/>
              </a:spcBef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en-US" sz="3200" baseline="-1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called the symmetric closure of R.</a:t>
            </a:r>
          </a:p>
          <a:p>
            <a:pPr>
              <a:spcBef>
                <a:spcPts val="1150"/>
              </a:spcBef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Transitive closure = R</a:t>
            </a:r>
            <a:r>
              <a:rPr lang="en-US" altLang="en-US" sz="3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R U R* </a:t>
            </a:r>
          </a:p>
          <a:p>
            <a:pPr>
              <a:spcBef>
                <a:spcPts val="1150"/>
              </a:spcBef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R*=R U R</a:t>
            </a:r>
            <a:r>
              <a:rPr lang="en-US" alt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UR</a:t>
            </a:r>
            <a:r>
              <a:rPr lang="en-US" alt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…………=A x A</a:t>
            </a:r>
          </a:p>
          <a:p>
            <a:pPr>
              <a:spcBef>
                <a:spcPts val="1150"/>
              </a:spcBef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en-US" sz="3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=A x A</a:t>
            </a:r>
          </a:p>
          <a:p>
            <a:pPr>
              <a:spcBef>
                <a:spcPts val="1138"/>
              </a:spcBef>
            </a:pPr>
            <a:endParaRPr lang="en-US" alt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9C5CE351-28F1-5EE0-B0D5-BC699B470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0500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8852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8854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8855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2438" y="1336675"/>
            <a:ext cx="19277012" cy="980440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78857" name="TextBox 1"/>
          <p:cNvSpPr txBox="1">
            <a:spLocks noChangeArrowheads="1"/>
          </p:cNvSpPr>
          <p:nvPr/>
        </p:nvSpPr>
        <p:spPr bwMode="auto">
          <a:xfrm>
            <a:off x="5022850" y="407988"/>
            <a:ext cx="8686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Equivalence class and Partition Set</a:t>
            </a:r>
            <a:endParaRPr lang="en-I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30BD9512-FAD5-E9F4-6E83-4E64DACC6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9876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9878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9879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pic>
        <p:nvPicPr>
          <p:cNvPr id="28683" name="Picture 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900" y="1011238"/>
            <a:ext cx="19224625" cy="9444037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61D8A9BE-ACD1-F1AC-0A8E-7D56C7E32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0900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0902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0903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pic>
        <p:nvPicPr>
          <p:cNvPr id="28684" name="Picture 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8338" y="1768475"/>
            <a:ext cx="19208750" cy="1057275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" y="3032125"/>
            <a:ext cx="19221450" cy="8277225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xmlns="" id="{5B54B16D-65FE-5B7B-1429-C9A739C0E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337050" y="519113"/>
            <a:ext cx="1055687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defTabSz="914400">
              <a:defRPr/>
            </a:pPr>
            <a:r>
              <a:rPr lang="en-US" sz="3200" b="1" i="1" kern="0" dirty="0">
                <a:latin typeface="Times New Roman" pitchFamily="18" charset="0"/>
                <a:cs typeface="Times New Roman" pitchFamily="18" charset="0"/>
              </a:rPr>
              <a:t>Equivalence Classes </a:t>
            </a:r>
            <a:endParaRPr lang="en-CA" sz="3200" b="1" i="1" kern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212850" y="2149475"/>
            <a:ext cx="18310225" cy="8642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914400">
              <a:spcBef>
                <a:spcPct val="20000"/>
              </a:spcBef>
              <a:defRPr/>
            </a:pPr>
            <a:r>
              <a:rPr lang="en-US" sz="3600" b="1" kern="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Definition</a:t>
            </a:r>
            <a:r>
              <a:rPr lang="en-US" sz="3600" kern="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: Let R be an equivalence relation on a set A. The set of all elements b that are related to an element a of A is called the equivalence class of a. </a:t>
            </a:r>
          </a:p>
          <a:p>
            <a:pPr defTabSz="914400">
              <a:spcBef>
                <a:spcPct val="20000"/>
              </a:spcBef>
              <a:defRPr/>
            </a:pPr>
            <a:r>
              <a:rPr lang="en-US" sz="3600" kern="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That is [a] ={b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 A : (b, a)  R}</a:t>
            </a:r>
            <a:r>
              <a:rPr lang="en-US" sz="3600" kern="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</a:p>
          <a:p>
            <a:pPr defTabSz="914400">
              <a:spcBef>
                <a:spcPct val="20000"/>
              </a:spcBef>
              <a:defRPr/>
            </a:pPr>
            <a:r>
              <a:rPr lang="en-US" sz="3600" kern="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The equivalence class of a with respect to R is denoted by [a]</a:t>
            </a:r>
            <a:r>
              <a:rPr lang="en-US" sz="3600" kern="0" baseline="-25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R</a:t>
            </a:r>
            <a:r>
              <a:rPr lang="en-US" sz="3600" kern="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.</a:t>
            </a:r>
          </a:p>
          <a:p>
            <a:pPr defTabSz="914400">
              <a:spcBef>
                <a:spcPct val="20000"/>
              </a:spcBef>
              <a:defRPr/>
            </a:pPr>
            <a:r>
              <a:rPr lang="en-US" sz="3600" kern="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When only one relation is under consideration, we will delete the subscript R and write [a] for this equivalence class.</a:t>
            </a:r>
          </a:p>
          <a:p>
            <a:pPr defTabSz="914400">
              <a:spcBef>
                <a:spcPct val="20000"/>
              </a:spcBef>
              <a:defRPr/>
            </a:pPr>
            <a:r>
              <a:rPr lang="en-US" sz="3600" kern="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If b[a]</a:t>
            </a:r>
            <a:r>
              <a:rPr lang="en-US" sz="3600" kern="0" baseline="-25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R</a:t>
            </a:r>
            <a:r>
              <a:rPr lang="en-US" sz="3600" kern="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, b is called a representative of this equivalence class.</a:t>
            </a:r>
          </a:p>
          <a:p>
            <a:pPr algn="just">
              <a:defRPr/>
            </a:pPr>
            <a:r>
              <a:rPr lang="en-US" sz="3600" b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Example: </a:t>
            </a:r>
            <a:r>
              <a:rPr lang="en-US" sz="36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Suppose that R is the relation on the set of strings that consist of English letters such that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aRb</a:t>
            </a:r>
            <a:r>
              <a:rPr lang="en-US" sz="36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if and only if l(a) = l(b), where l(x) is the length of the string x.</a:t>
            </a:r>
          </a:p>
          <a:p>
            <a:pPr algn="just">
              <a:defRPr/>
            </a:pPr>
            <a:r>
              <a:rPr lang="en-US" sz="36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(strings of identical length), what is the equivalence class of the word mouse, denoted by [mouse] ?</a:t>
            </a:r>
          </a:p>
          <a:p>
            <a:pPr>
              <a:defRPr/>
            </a:pPr>
            <a:endParaRPr lang="en-US" sz="3600" dirty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>
              <a:defRPr/>
            </a:pPr>
            <a:r>
              <a:rPr lang="en-US" sz="3600" b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Solution:</a:t>
            </a:r>
            <a:r>
              <a:rPr lang="en-US" sz="36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[mouse] is the set of all English words containing five letters.</a:t>
            </a:r>
          </a:p>
          <a:p>
            <a:pPr>
              <a:defRPr/>
            </a:pPr>
            <a:endParaRPr lang="en-US" sz="3600" dirty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>
              <a:defRPr/>
            </a:pPr>
            <a:r>
              <a:rPr lang="en-US" sz="36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For example, ‘horse’ would be a representative of this equivalence class.</a:t>
            </a:r>
          </a:p>
          <a:p>
            <a:pPr defTabSz="914400">
              <a:spcBef>
                <a:spcPct val="20000"/>
              </a:spcBef>
              <a:defRPr/>
            </a:pPr>
            <a:endParaRPr lang="en-US" sz="3600" kern="0" baseline="30000" dirty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81926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27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6803FD5A-A11A-5885-8EC5-724EF968C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525" y="0"/>
            <a:ext cx="20110450" cy="11309350"/>
          </a:xfrm>
          <a:prstGeom prst="rect">
            <a:avLst/>
          </a:prstGeom>
          <a:solidFill>
            <a:schemeClr val="lt1">
              <a:alpha val="99000"/>
            </a:schemeClr>
          </a:solidFill>
          <a:ln w="76200">
            <a:solidFill>
              <a:srgbClr val="00589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27" tIns="45711" rIns="91427" bIns="45711" anchor="ctr"/>
          <a:lstStyle/>
          <a:p>
            <a:pPr algn="ctr" defTabSz="457131">
              <a:defRPr/>
            </a:pPr>
            <a:endParaRPr lang="en-IN" sz="5900" dirty="0">
              <a:solidFill>
                <a:srgbClr val="FFFFFF"/>
              </a:solidFill>
              <a:latin typeface="Castellar" pitchFamily="18" charset="0"/>
            </a:endParaRPr>
          </a:p>
        </p:txBody>
      </p:sp>
      <p:sp>
        <p:nvSpPr>
          <p:cNvPr id="15364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5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7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8" name="Title 10"/>
          <p:cNvSpPr>
            <a:spLocks noGrp="1"/>
          </p:cNvSpPr>
          <p:nvPr>
            <p:ph type="title"/>
          </p:nvPr>
        </p:nvSpPr>
        <p:spPr>
          <a:xfrm>
            <a:off x="15309850" y="407988"/>
            <a:ext cx="4213225" cy="947737"/>
          </a:xfrm>
        </p:spPr>
        <p:txBody>
          <a:bodyPr/>
          <a:lstStyle/>
          <a:p>
            <a:pPr algn="r" eaLnBrk="1" hangingPunct="1"/>
            <a:r>
              <a:rPr lang="en-US" altLang="en-US">
                <a:latin typeface="Playfair Display" charset="0"/>
              </a:rPr>
              <a:t>Go, change the world</a:t>
            </a:r>
          </a:p>
        </p:txBody>
      </p:sp>
      <p:sp>
        <p:nvSpPr>
          <p:cNvPr id="15369" name="Text Box 4"/>
          <p:cNvSpPr txBox="1">
            <a:spLocks noChangeArrowheads="1"/>
          </p:cNvSpPr>
          <p:nvPr/>
        </p:nvSpPr>
        <p:spPr bwMode="auto">
          <a:xfrm>
            <a:off x="1360488" y="2073275"/>
            <a:ext cx="17606962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1" rIns="91427" bIns="4571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c. If R is the set of all real numbers then R x R = R</a:t>
            </a:r>
            <a:r>
              <a:rPr lang="en-US" altLang="en-US" sz="32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, set of all points in plane.</a:t>
            </a:r>
            <a:endParaRPr lang="en-IN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d. (a, b) = (c, d) if a = c and b = d</a:t>
            </a:r>
            <a:endParaRPr lang="en-IN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D77A3D66-EEED-629A-496D-4EA5B6F28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8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949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4565650" y="450850"/>
            <a:ext cx="8610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defTabSz="914400">
              <a:defRPr/>
            </a:pPr>
            <a:r>
              <a:rPr lang="en-US" sz="3600" i="1" kern="0" dirty="0">
                <a:solidFill>
                  <a:srgbClr val="422C75"/>
                </a:solidFill>
                <a:latin typeface="Playfair Display"/>
                <a:cs typeface="Playfair Display"/>
              </a:rPr>
              <a:t>Equivalence Classes </a:t>
            </a:r>
            <a:endParaRPr lang="en-CA" sz="3600" i="1" kern="0" dirty="0">
              <a:solidFill>
                <a:srgbClr val="422C75"/>
              </a:solidFill>
              <a:latin typeface="Playfair Display"/>
              <a:cs typeface="Playfair Display"/>
            </a:endParaRPr>
          </a:p>
        </p:txBody>
      </p:sp>
      <p:sp>
        <p:nvSpPr>
          <p:cNvPr id="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22450" y="2530475"/>
            <a:ext cx="16916400" cy="6869113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Theorem: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Let R be an equivalence relation on a set A. </a:t>
            </a:r>
          </a:p>
          <a:p>
            <a:pPr marL="0" indent="0">
              <a:buFontTx/>
              <a:buNone/>
            </a:pP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The following statements are equivalent:</a:t>
            </a:r>
          </a:p>
          <a:p>
            <a:pPr marL="0" indent="0">
              <a:buFontTx/>
              <a:buNone/>
            </a:pP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 </a:t>
            </a:r>
            <a:r>
              <a:rPr lang="en-US" altLang="en-US" sz="3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aRb</a:t>
            </a:r>
            <a:endParaRPr lang="en-US" altLang="en-US" sz="360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indent="0">
              <a:buFontTx/>
              <a:buNone/>
            </a:pPr>
            <a:r>
              <a:rPr lang="en-US" altLang="en-US" sz="3600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[a] = [b]</a:t>
            </a:r>
          </a:p>
          <a:p>
            <a:pPr marL="0" indent="0">
              <a:buFontTx/>
              <a:buNone/>
            </a:pP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[a]  [b]   </a:t>
            </a:r>
          </a:p>
          <a:p>
            <a:pPr marL="0" indent="0">
              <a:buFontTx/>
              <a:buNone/>
            </a:pPr>
            <a:r>
              <a:rPr lang="en-US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Definition: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 </a:t>
            </a:r>
            <a:r>
              <a:rPr lang="en-US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partition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of a set S is a collection of disjoint nonempty subsets of S that have S as their union. In other words, the collection of subsets A</a:t>
            </a:r>
            <a:r>
              <a:rPr lang="en-US" altLang="en-US" sz="36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en-US" altLang="en-US" sz="3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iI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 forms a partition of S if and only if </a:t>
            </a:r>
            <a:b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en-US" sz="3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 A</a:t>
            </a:r>
            <a:r>
              <a:rPr lang="en-US" altLang="en-US" sz="36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  for </a:t>
            </a:r>
            <a:r>
              <a:rPr lang="en-US" altLang="en-US" sz="3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iI</a:t>
            </a:r>
            <a:endParaRPr lang="en-US" altLang="en-US" sz="360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indent="0">
              <a:buFontTx/>
              <a:buNone/>
            </a:pP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(ii)  A</a:t>
            </a:r>
            <a:r>
              <a:rPr lang="en-US" altLang="en-US" sz="36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 </a:t>
            </a:r>
            <a:r>
              <a:rPr lang="en-US" altLang="en-US" sz="3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en-US" sz="3600" baseline="-25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j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= , if </a:t>
            </a:r>
            <a:r>
              <a:rPr lang="en-US" altLang="en-US" sz="3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 j</a:t>
            </a:r>
          </a:p>
          <a:p>
            <a:pPr marL="0" indent="0">
              <a:buFontTx/>
              <a:buNone/>
            </a:pP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(iii) </a:t>
            </a:r>
            <a:r>
              <a:rPr lang="en-US" altLang="en-US" sz="3600" baseline="-25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iI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</a:t>
            </a:r>
            <a:r>
              <a:rPr lang="en-US" altLang="en-US" sz="36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= S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E3341DC7-DAD4-8BF2-490B-1BAAD4D21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2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3973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5157788" y="566738"/>
            <a:ext cx="8610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defTabSz="914400">
              <a:defRPr/>
            </a:pPr>
            <a:r>
              <a:rPr lang="en-US" sz="3600" i="1" kern="0" dirty="0">
                <a:solidFill>
                  <a:srgbClr val="422C75"/>
                </a:solidFill>
                <a:latin typeface="Playfair Display"/>
                <a:cs typeface="Playfair Display"/>
              </a:rPr>
              <a:t>Equivalence Classes </a:t>
            </a:r>
            <a:endParaRPr lang="en-CA" sz="3600" i="1" kern="0" dirty="0">
              <a:solidFill>
                <a:srgbClr val="422C75"/>
              </a:solidFill>
              <a:latin typeface="Playfair Display"/>
              <a:cs typeface="Playfair Display"/>
            </a:endParaRPr>
          </a:p>
        </p:txBody>
      </p:sp>
      <p:sp>
        <p:nvSpPr>
          <p:cNvPr id="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13050" y="2987675"/>
            <a:ext cx="10909300" cy="984250"/>
          </a:xfrm>
        </p:spPr>
        <p:txBody>
          <a:bodyPr/>
          <a:lstStyle/>
          <a:p>
            <a:pPr marL="0" indent="0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Examples: 1.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Let S be the set {u, m, b, r, o, c, k, s}.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Do the following collections of sets partition S ?</a:t>
            </a:r>
            <a:endParaRPr lang="en-US" altLang="en-US" baseline="3000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2813050" y="4130675"/>
            <a:ext cx="5311775" cy="132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{{m, o, c, k}, {r, u, b, s}}</a:t>
            </a:r>
            <a:endParaRPr lang="en-US" altLang="en-US" sz="3200" baseline="3000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7537450" y="4130675"/>
            <a:ext cx="1801813" cy="132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yes.</a:t>
            </a:r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2813050" y="4892675"/>
            <a:ext cx="5311775" cy="132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{{c, o, m, b}, {u, s}, {r}}</a:t>
            </a:r>
            <a:endParaRPr lang="en-US" altLang="en-US" sz="3200" baseline="3000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7537450" y="4892675"/>
            <a:ext cx="4648200" cy="132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no (k is missing).</a:t>
            </a:r>
          </a:p>
        </p:txBody>
      </p:sp>
      <p:sp>
        <p:nvSpPr>
          <p:cNvPr id="22" name="Rectangle 8"/>
          <p:cNvSpPr>
            <a:spLocks noChangeArrowheads="1"/>
          </p:cNvSpPr>
          <p:nvPr/>
        </p:nvSpPr>
        <p:spPr bwMode="auto">
          <a:xfrm>
            <a:off x="2813050" y="5654675"/>
            <a:ext cx="5691188" cy="132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{{b, r, o, c, k}, {m, u, s, t}}</a:t>
            </a:r>
            <a:endParaRPr lang="en-US" altLang="en-US" sz="3200" baseline="3000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537450" y="5654675"/>
            <a:ext cx="4648200" cy="132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no (t is not in S).</a:t>
            </a: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2813050" y="6416675"/>
            <a:ext cx="5691188" cy="132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{{u, m, b, r, o, c, k, s}}</a:t>
            </a:r>
            <a:endParaRPr lang="en-US" altLang="en-US" sz="3200" baseline="3000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5" name="Rectangle 11"/>
          <p:cNvSpPr>
            <a:spLocks noChangeArrowheads="1"/>
          </p:cNvSpPr>
          <p:nvPr/>
        </p:nvSpPr>
        <p:spPr bwMode="auto">
          <a:xfrm>
            <a:off x="7537450" y="6416675"/>
            <a:ext cx="1801813" cy="132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yes.</a:t>
            </a:r>
          </a:p>
        </p:txBody>
      </p:sp>
      <p:sp>
        <p:nvSpPr>
          <p:cNvPr id="26" name="Rectangle 12"/>
          <p:cNvSpPr>
            <a:spLocks noChangeArrowheads="1"/>
          </p:cNvSpPr>
          <p:nvPr/>
        </p:nvSpPr>
        <p:spPr bwMode="auto">
          <a:xfrm>
            <a:off x="2813050" y="7178675"/>
            <a:ext cx="6070600" cy="132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{{b, o, o, k}, {r, u, m}, {c, s}}</a:t>
            </a:r>
            <a:endParaRPr lang="en-US" altLang="en-US" sz="3200" baseline="3000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7" name="Rectangle 13"/>
          <p:cNvSpPr>
            <a:spLocks noChangeArrowheads="1"/>
          </p:cNvSpPr>
          <p:nvPr/>
        </p:nvSpPr>
        <p:spPr bwMode="auto">
          <a:xfrm>
            <a:off x="8124825" y="7178675"/>
            <a:ext cx="4630738" cy="132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yes ({b,o,o,k} = {b,o,k}).</a:t>
            </a:r>
          </a:p>
        </p:txBody>
      </p:sp>
      <p:sp>
        <p:nvSpPr>
          <p:cNvPr id="28" name="Rectangle 14"/>
          <p:cNvSpPr>
            <a:spLocks noChangeArrowheads="1"/>
          </p:cNvSpPr>
          <p:nvPr/>
        </p:nvSpPr>
        <p:spPr bwMode="auto">
          <a:xfrm>
            <a:off x="2813050" y="7940675"/>
            <a:ext cx="6640513" cy="132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{{u, m, b}, {r, o, c, k, s}, }</a:t>
            </a:r>
            <a:endParaRPr lang="en-US" altLang="en-US" sz="3200" baseline="3000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9" name="Rectangle 15"/>
          <p:cNvSpPr>
            <a:spLocks noChangeArrowheads="1"/>
          </p:cNvSpPr>
          <p:nvPr/>
        </p:nvSpPr>
        <p:spPr bwMode="auto">
          <a:xfrm>
            <a:off x="7537450" y="7940675"/>
            <a:ext cx="4648200" cy="132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no ( not allowed).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5E3AECAD-5BB4-E1EF-D95E-37D140846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 autoUpdateAnimBg="0"/>
      <p:bldP spid="18" grpId="0" build="p" autoUpdateAnimBg="0"/>
      <p:bldP spid="19" grpId="0" autoUpdateAnimBg="0"/>
      <p:bldP spid="20" grpId="0" build="p" autoUpdateAnimBg="0"/>
      <p:bldP spid="21" grpId="0" autoUpdateAnimBg="0"/>
      <p:bldP spid="22" grpId="0" build="p" autoUpdateAnimBg="0"/>
      <p:bldP spid="23" grpId="0" autoUpdateAnimBg="0"/>
      <p:bldP spid="24" grpId="0" build="p" autoUpdateAnimBg="0"/>
      <p:bldP spid="25" grpId="0" autoUpdateAnimBg="0"/>
      <p:bldP spid="26" grpId="0" build="p" autoUpdateAnimBg="0"/>
      <p:bldP spid="27" grpId="0" autoUpdateAnimBg="0"/>
      <p:bldP spid="28" grpId="0" build="p" autoUpdateAnimBg="0"/>
      <p:bldP spid="29" grpId="0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7" name="object 10"/>
          <p:cNvSpPr>
            <a:spLocks/>
          </p:cNvSpPr>
          <p:nvPr/>
        </p:nvSpPr>
        <p:spPr bwMode="auto">
          <a:xfrm>
            <a:off x="1008063" y="1192213"/>
            <a:ext cx="20193000" cy="0"/>
          </a:xfrm>
          <a:custGeom>
            <a:avLst/>
            <a:gdLst>
              <a:gd name="T0" fmla="*/ 0 w 18527395"/>
              <a:gd name="T1" fmla="*/ 3692933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4998" name="Title 10"/>
          <p:cNvSpPr txBox="1">
            <a:spLocks/>
          </p:cNvSpPr>
          <p:nvPr/>
        </p:nvSpPr>
        <p:spPr bwMode="auto">
          <a:xfrm>
            <a:off x="13633450" y="407988"/>
            <a:ext cx="6418263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84999" name="Rectangle 49"/>
          <p:cNvSpPr>
            <a:spLocks noChangeArrowheads="1"/>
          </p:cNvSpPr>
          <p:nvPr/>
        </p:nvSpPr>
        <p:spPr bwMode="auto">
          <a:xfrm>
            <a:off x="2889250" y="1997075"/>
            <a:ext cx="14782800" cy="8168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Aft>
                <a:spcPct val="20000"/>
              </a:spcAft>
            </a:pP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Example: 2.  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Let us assume that </a:t>
            </a: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Frank, Suzanne and George live in Boston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en-US" alt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Stephanie and Max live in </a:t>
            </a:r>
            <a:r>
              <a:rPr lang="en-US" altLang="en-US" sz="3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Lübeck</a:t>
            </a:r>
            <a:r>
              <a:rPr lang="en-US" alt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 and </a:t>
            </a:r>
            <a:r>
              <a:rPr lang="en-US" altLang="en-US" sz="3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Jennifer lives in Sydney</a:t>
            </a:r>
            <a:r>
              <a:rPr lang="en-US" alt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. </a:t>
            </a:r>
          </a:p>
          <a:p>
            <a:pPr>
              <a:spcAft>
                <a:spcPct val="20000"/>
              </a:spcAft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Let R be the </a:t>
            </a: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equivalence relation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{(a, b) | a and b live in the same city} on the set </a:t>
            </a:r>
          </a:p>
          <a:p>
            <a:pPr>
              <a:spcAft>
                <a:spcPct val="20000"/>
              </a:spcAft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P = {Frank, Suzanne, George, Stephanie, Max, Jennifer}.</a:t>
            </a:r>
          </a:p>
          <a:p>
            <a:pPr algn="just">
              <a:spcAft>
                <a:spcPct val="20000"/>
              </a:spcAft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Then R = {(Frank, Frank), (Frank, Suzanne),(Frank, George), (Suzanne, Frank), (Suzanne, Suzanne), (Suzanne, George), (George, Frank), (George, Suzanne), (George, George), (Stephanie, Stephanie), (Stephanie, Max), (Max, Stephanie), (Max, Max), (Jennifer, Jennifer)}.</a:t>
            </a:r>
          </a:p>
          <a:p>
            <a:pPr>
              <a:spcAft>
                <a:spcPct val="20000"/>
              </a:spcAft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Then the </a:t>
            </a: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equivalence classes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of R are:{{Frank, Suzanne, George}, {Stephanie, Max}, {Jennifer}}.</a:t>
            </a:r>
          </a:p>
          <a:p>
            <a:pPr>
              <a:spcAft>
                <a:spcPct val="20000"/>
              </a:spcAft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This is a </a:t>
            </a: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partition 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of P.</a:t>
            </a:r>
          </a:p>
          <a:p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The equivalence classes of any equivalence relation R defined on a set S constitute a partition of S, because every element in S is assigned to </a:t>
            </a: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exactly one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of the equivalence classes.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2BEDF7CC-1A72-8ACF-B5CE-CE9407399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337050" y="642938"/>
            <a:ext cx="115062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defTabSz="914400">
              <a:defRPr/>
            </a:pPr>
            <a:r>
              <a:rPr lang="en-US" sz="3200" b="1" i="1" kern="0" dirty="0">
                <a:latin typeface="Times New Roman" pitchFamily="18" charset="0"/>
                <a:cs typeface="Times New Roman" pitchFamily="18" charset="0"/>
              </a:rPr>
              <a:t>Equivalence Classes </a:t>
            </a:r>
            <a:endParaRPr lang="en-CA" sz="3200" b="1" i="1" kern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6021" name="object 10"/>
          <p:cNvSpPr>
            <a:spLocks/>
          </p:cNvSpPr>
          <p:nvPr/>
        </p:nvSpPr>
        <p:spPr bwMode="auto">
          <a:xfrm>
            <a:off x="1008063" y="1192213"/>
            <a:ext cx="20193000" cy="0"/>
          </a:xfrm>
          <a:custGeom>
            <a:avLst/>
            <a:gdLst>
              <a:gd name="T0" fmla="*/ 0 w 18527395"/>
              <a:gd name="T1" fmla="*/ 3692933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6022" name="Title 10"/>
          <p:cNvSpPr txBox="1">
            <a:spLocks/>
          </p:cNvSpPr>
          <p:nvPr/>
        </p:nvSpPr>
        <p:spPr bwMode="auto">
          <a:xfrm>
            <a:off x="13633450" y="407988"/>
            <a:ext cx="6418263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86023" name="Rectangle 49"/>
          <p:cNvSpPr>
            <a:spLocks noChangeArrowheads="1"/>
          </p:cNvSpPr>
          <p:nvPr/>
        </p:nvSpPr>
        <p:spPr bwMode="auto">
          <a:xfrm>
            <a:off x="2889250" y="1997075"/>
            <a:ext cx="14782800" cy="915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Aft>
                <a:spcPct val="20000"/>
              </a:spcAft>
            </a:pPr>
            <a:r>
              <a:rPr lang="en-US" altLang="en-US" sz="32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Another example: </a:t>
            </a:r>
          </a:p>
          <a:p>
            <a:pPr>
              <a:spcAft>
                <a:spcPct val="20000"/>
              </a:spcAft>
            </a:pPr>
            <a:r>
              <a:rPr lang="en-US" altLang="en-US" sz="32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3. 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Let R be the relation </a:t>
            </a:r>
            <a:b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{(a, b) | a  b (mod 3)} on the set of integers.</a:t>
            </a:r>
          </a:p>
          <a:p>
            <a:pPr>
              <a:spcAft>
                <a:spcPct val="20000"/>
              </a:spcAft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Is R an equivalence relation?</a:t>
            </a:r>
          </a:p>
          <a:p>
            <a:pPr>
              <a:spcAft>
                <a:spcPct val="20000"/>
              </a:spcAft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Yes, R is reflexive, symmetric, and transitive.</a:t>
            </a:r>
          </a:p>
          <a:p>
            <a:pPr>
              <a:spcAft>
                <a:spcPct val="20000"/>
              </a:spcAft>
            </a:pPr>
            <a:endParaRPr lang="en-US" altLang="en-US" sz="320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Aft>
                <a:spcPct val="20000"/>
              </a:spcAft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What are the equivalence classes of R ?</a:t>
            </a:r>
          </a:p>
          <a:p>
            <a:pPr>
              <a:spcAft>
                <a:spcPct val="20000"/>
              </a:spcAft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{{…, -6, -3, 0, 3, 6, …}=[0],</a:t>
            </a:r>
            <a:b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{…, -5, -2, 1, 4, 7, …}=[1],</a:t>
            </a:r>
            <a:b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{…, -4, -1, 2, 5, 8, …}=[2]}</a:t>
            </a:r>
          </a:p>
          <a:p>
            <a:pPr>
              <a:spcAft>
                <a:spcPct val="20000"/>
              </a:spcAft>
            </a:pPr>
            <a:endParaRPr lang="en-US" altLang="en-US" sz="320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Aft>
                <a:spcPct val="20000"/>
              </a:spcAft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4. A={1,2,3,4,5,6,7,8,9,10}. Relation R is defined by 3 | (x-y). Write the partitions</a:t>
            </a:r>
          </a:p>
          <a:p>
            <a:pPr>
              <a:spcAft>
                <a:spcPct val="20000"/>
              </a:spcAft>
            </a:pPr>
            <a:r>
              <a:rPr lang="en-US" altLang="en-US" sz="32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Ans: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[1]={1,4,7,10}</a:t>
            </a:r>
          </a:p>
          <a:p>
            <a:pPr>
              <a:spcAft>
                <a:spcPct val="20000"/>
              </a:spcAft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       [2]={2,5,8}</a:t>
            </a:r>
          </a:p>
          <a:p>
            <a:pPr>
              <a:spcAft>
                <a:spcPct val="20000"/>
              </a:spcAft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       [3]={3,6,9}</a:t>
            </a:r>
          </a:p>
          <a:p>
            <a:pPr>
              <a:spcAft>
                <a:spcPct val="20000"/>
              </a:spcAft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So A=[1] 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∪ [2] ∪[3]</a:t>
            </a:r>
            <a:endParaRPr lang="en-US" altLang="en-US" sz="320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61EB8D8D-A1AF-D06F-6F24-3CE4312E1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7044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7046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7047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9112" y="1463675"/>
            <a:ext cx="19286537" cy="2365375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9113" y="3597275"/>
            <a:ext cx="19507200" cy="739140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864DEF75-9D4F-C02A-C8EE-97654BD1A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8068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8070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8071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8950" y="2073275"/>
            <a:ext cx="19507200" cy="327660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2" name="TextBox 1"/>
          <p:cNvSpPr txBox="1"/>
          <p:nvPr/>
        </p:nvSpPr>
        <p:spPr>
          <a:xfrm>
            <a:off x="679450" y="5349875"/>
            <a:ext cx="193167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 A={1,2,3,4,5,6,7,8}  R is an equivalence relation on A which induces the partition {1,4,8} ∪ {3} ∪ {5,6} ∪{2,7}. Determine R.</a:t>
            </a:r>
          </a:p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R= {(1,1),(1,4),(1,8),(4,4),(4,1),(4,8),(8,8),(8,1),(8,4),(3,3),(5,5),(5,6),(6,6),(6,5),(2,2),(2,7),(7,2),(7,7)}</a:t>
            </a:r>
          </a:p>
          <a:p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xmlns="" id="{66371A5E-BDCA-CBB8-B877-2CD88EA97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1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9092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9094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9095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89096" name="Rectangle 1"/>
          <p:cNvSpPr>
            <a:spLocks noChangeArrowheads="1"/>
          </p:cNvSpPr>
          <p:nvPr/>
        </p:nvSpPr>
        <p:spPr bwMode="auto">
          <a:xfrm>
            <a:off x="1008063" y="1616075"/>
            <a:ext cx="17883187" cy="465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001713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10000"/>
              </a:lnSpc>
              <a:spcBef>
                <a:spcPts val="1000"/>
              </a:spcBef>
            </a:pPr>
            <a:endParaRPr lang="en-US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en-US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en-US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en-US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en-US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en-US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en-US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7050" y="1370013"/>
            <a:ext cx="18821400" cy="5383212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5325" y="7178675"/>
            <a:ext cx="18821400" cy="4130675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BDA5244D-A6F3-D44F-E667-42622DCC5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0116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0118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0119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90120" name="Rectangle 1"/>
          <p:cNvSpPr>
            <a:spLocks noChangeArrowheads="1"/>
          </p:cNvSpPr>
          <p:nvPr/>
        </p:nvSpPr>
        <p:spPr bwMode="auto">
          <a:xfrm>
            <a:off x="1008063" y="1616075"/>
            <a:ext cx="17883187" cy="465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001713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10000"/>
              </a:lnSpc>
              <a:spcBef>
                <a:spcPts val="1000"/>
              </a:spcBef>
            </a:pPr>
            <a:endParaRPr lang="en-US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en-US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en-US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en-US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en-US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en-US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en-US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0488" y="1844675"/>
            <a:ext cx="17759362" cy="899160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E9F354B1-406E-9E2C-4512-82EF975D9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9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1140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1142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1143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91144" name="Rectangle 1"/>
          <p:cNvSpPr>
            <a:spLocks noChangeArrowheads="1"/>
          </p:cNvSpPr>
          <p:nvPr/>
        </p:nvSpPr>
        <p:spPr bwMode="auto">
          <a:xfrm>
            <a:off x="1008063" y="1616075"/>
            <a:ext cx="17883187" cy="465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001713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10000"/>
              </a:lnSpc>
              <a:spcBef>
                <a:spcPts val="1000"/>
              </a:spcBef>
            </a:pPr>
            <a:endParaRPr lang="en-US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en-US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en-US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en-US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en-US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en-US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en-US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7050" y="1920875"/>
            <a:ext cx="18592800" cy="86792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b="1" u="sng" dirty="0">
                <a:latin typeface="Times New Roman" pitchFamily="18" charset="0"/>
                <a:cs typeface="Times New Roman" pitchFamily="18" charset="0"/>
              </a:rPr>
              <a:t>Hasse Diagrams :</a:t>
            </a:r>
            <a:endParaRPr lang="en-US" sz="3600" u="sng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Arial" pitchFamily="34" charset="0"/>
              <a:buChar char="•"/>
              <a:defRPr/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A partial order, being a relation, can be represented by a di-graph. But most of the edges do not need to be shown since it would be redundant.</a:t>
            </a:r>
          </a:p>
          <a:p>
            <a:pPr marL="457200" indent="-457200">
              <a:buFont typeface="Arial" pitchFamily="34" charset="0"/>
              <a:buChar char="•"/>
              <a:defRPr/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For instance, we know that every partial order is reflexive, so it is redundant to show the self-loops on every element of the set on which the partial order is defined.</a:t>
            </a:r>
          </a:p>
          <a:p>
            <a:pPr marL="457200" indent="-457200">
              <a:buFont typeface="Arial" pitchFamily="34" charset="0"/>
              <a:buChar char="•"/>
              <a:defRPr/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Every partial order is transitive, so all edges denoting transitivity can be removed.</a:t>
            </a:r>
          </a:p>
          <a:p>
            <a:pPr marL="457200" indent="-457200">
              <a:buFont typeface="Arial" pitchFamily="34" charset="0"/>
              <a:buChar char="•"/>
              <a:defRPr/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The directions on the edges can be ignored if all edges are presumed to have only one possible direction, conventionally upwards.</a:t>
            </a:r>
            <a:br>
              <a:rPr lang="en-US" sz="3600" dirty="0">
                <a:latin typeface="Times New Roman" pitchFamily="18" charset="0"/>
                <a:cs typeface="Times New Roman" pitchFamily="18" charset="0"/>
              </a:rPr>
            </a:br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In general, a partial order on a finite set can be represented using the following procedure –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Remove all self-loops from all the vertices. This removes all edges showing reflexivity.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Remove all edges which are present due to transitivity i.e. if (a, b) and (b,c) are in the partial order, then remove the edge(a, c) . Furthermore if  (c, d) is in the partial order, then remove the edge (a, d).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Arrange all edges such that the initial vertex is below the terminal vertex.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Remove all arrows on the directed edges, since all edges point upwards.</a:t>
            </a:r>
          </a:p>
          <a:p>
            <a:pPr>
              <a:defRPr/>
            </a:pPr>
            <a:endParaRPr lang="en-IN" sz="2000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CAE67291-06DA-BBA5-1467-73FFF09B7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3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164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166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167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92168" name="Rectangle 1"/>
          <p:cNvSpPr>
            <a:spLocks noChangeArrowheads="1"/>
          </p:cNvSpPr>
          <p:nvPr/>
        </p:nvSpPr>
        <p:spPr bwMode="auto">
          <a:xfrm>
            <a:off x="1008063" y="1616075"/>
            <a:ext cx="17883187" cy="465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001713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10000"/>
              </a:lnSpc>
              <a:spcBef>
                <a:spcPts val="1000"/>
              </a:spcBef>
            </a:pPr>
            <a:endParaRPr lang="en-US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en-US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en-US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en-US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en-US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en-US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en-US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475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4888" y="1755775"/>
            <a:ext cx="17886362" cy="717550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21676934-C18A-E5A7-9871-912E51281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Placeholder 2"/>
          <p:cNvSpPr>
            <a:spLocks noGrp="1"/>
          </p:cNvSpPr>
          <p:nvPr>
            <p:ph type="body" idx="1"/>
          </p:nvPr>
        </p:nvSpPr>
        <p:spPr>
          <a:xfrm>
            <a:off x="1670050" y="1920875"/>
            <a:ext cx="15687675" cy="5589588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relation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between two variables </a:t>
            </a:r>
            <a:r>
              <a:rPr lang="en-US" altLang="en-US" sz="360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en-US" sz="3600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is a set of ordered pairs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alt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ordered pair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consists of an </a:t>
            </a:r>
            <a:r>
              <a:rPr lang="en-US" altLang="en-US" sz="360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en-US" sz="3600" i="1">
                <a:latin typeface="Times New Roman" panose="02020603050405020304" pitchFamily="18" charset="0"/>
                <a:cs typeface="Times New Roman" panose="02020603050405020304" pitchFamily="18" charset="0"/>
              </a:rPr>
              <a:t>y-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coordinate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 sz="3200" b="1">
                <a:solidFill>
                  <a:srgbClr val="FF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relation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may be viewed as </a:t>
            </a:r>
            <a:r>
              <a:rPr lang="en-US" altLang="en-US" sz="3200" i="1" u="sng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ordered pairs</a:t>
            </a:r>
            <a:r>
              <a:rPr lang="en-US" altLang="en-US" sz="3200" i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3200" i="1" u="sng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mapping design</a:t>
            </a:r>
            <a:r>
              <a:rPr lang="en-US" altLang="en-US" sz="3200" i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3200" i="1" u="sng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r>
              <a:rPr lang="en-US" altLang="en-US" sz="3200" i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3200" i="1" u="sng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equation</a:t>
            </a:r>
            <a:r>
              <a:rPr lang="en-US" altLang="en-US" sz="3200" i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or </a:t>
            </a:r>
            <a:r>
              <a:rPr lang="en-US" altLang="en-US" sz="3200" i="1" u="sng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written in sentences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en-US" sz="3200" i="1" u="sng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360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-values are </a:t>
            </a:r>
            <a:r>
              <a:rPr lang="en-US" alt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input, independent variable, </a:t>
            </a:r>
            <a:r>
              <a:rPr lang="en-US" altLang="en-US" sz="36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domain</a:t>
            </a:r>
            <a:r>
              <a:rPr lang="en-US" alt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3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3600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-values are </a:t>
            </a:r>
            <a:r>
              <a:rPr lang="en-US" alt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dependent variable,</a:t>
            </a:r>
            <a:r>
              <a:rPr lang="en-US" altLang="en-US" sz="36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 range</a:t>
            </a:r>
            <a:r>
              <a:rPr lang="en-US" alt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387" name="Object 4"/>
          <p:cNvGraphicFramePr>
            <a:graphicFrameLocks noChangeAspect="1"/>
          </p:cNvGraphicFramePr>
          <p:nvPr/>
        </p:nvGraphicFramePr>
        <p:xfrm>
          <a:off x="2413000" y="7864475"/>
          <a:ext cx="83248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3" imgW="2705100" imgH="203200" progId="Equation.DSMT4">
                  <p:embed/>
                </p:oleObj>
              </mc:Choice>
              <mc:Fallback>
                <p:oleObj name="Equation" r:id="rId3" imgW="2705100" imgH="203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3000" y="7864475"/>
                        <a:ext cx="832485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33"/>
          <p:cNvSpPr txBox="1">
            <a:spLocks noChangeArrowheads="1"/>
          </p:cNvSpPr>
          <p:nvPr/>
        </p:nvSpPr>
        <p:spPr bwMode="auto">
          <a:xfrm>
            <a:off x="11728450" y="7407275"/>
            <a:ext cx="4191000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buFontTx/>
              <a:buChar char="•"/>
            </a:pPr>
            <a:r>
              <a:rPr lang="en-US" altLang="en-US" sz="3200"/>
              <a:t>What is the </a:t>
            </a:r>
            <a:r>
              <a:rPr lang="en-US" altLang="en-US" sz="3200" b="1"/>
              <a:t>domain</a:t>
            </a:r>
            <a:r>
              <a:rPr lang="en-US" altLang="en-US" sz="3200"/>
              <a:t>? </a:t>
            </a:r>
          </a:p>
          <a:p>
            <a:pPr algn="ctr"/>
            <a:r>
              <a:rPr lang="en-US" altLang="en-US" sz="3200" b="1">
                <a:solidFill>
                  <a:srgbClr val="FF33CC"/>
                </a:solidFill>
              </a:rPr>
              <a:t>{0, 1, 2, 3, 4, 5}</a:t>
            </a:r>
          </a:p>
          <a:p>
            <a:pPr algn="ctr"/>
            <a:r>
              <a:rPr lang="en-US" altLang="en-US" sz="3200"/>
              <a:t>What is the </a:t>
            </a:r>
            <a:r>
              <a:rPr lang="en-US" altLang="en-US" sz="3200" b="1"/>
              <a:t>range</a:t>
            </a:r>
            <a:r>
              <a:rPr lang="en-US" altLang="en-US" sz="3200"/>
              <a:t>?</a:t>
            </a:r>
          </a:p>
          <a:p>
            <a:pPr algn="ctr"/>
            <a:r>
              <a:rPr lang="en-US" altLang="en-US" sz="3200" b="1">
                <a:solidFill>
                  <a:srgbClr val="FF33CC"/>
                </a:solidFill>
              </a:rPr>
              <a:t>{-5, -4, -3, -2, -1, 0}</a:t>
            </a:r>
          </a:p>
        </p:txBody>
      </p:sp>
      <p:sp>
        <p:nvSpPr>
          <p:cNvPr id="16389" name="TextBox 7"/>
          <p:cNvSpPr txBox="1">
            <a:spLocks noChangeArrowheads="1"/>
          </p:cNvSpPr>
          <p:nvPr/>
        </p:nvSpPr>
        <p:spPr bwMode="auto">
          <a:xfrm>
            <a:off x="679450" y="7864475"/>
            <a:ext cx="17335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R=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CF86BE0D-2758-0B54-66C3-6AC7720D9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3188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3190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3191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93192" name="Rectangle 1"/>
          <p:cNvSpPr>
            <a:spLocks noChangeArrowheads="1"/>
          </p:cNvSpPr>
          <p:nvPr/>
        </p:nvSpPr>
        <p:spPr bwMode="auto">
          <a:xfrm>
            <a:off x="1008063" y="1616075"/>
            <a:ext cx="17883187" cy="465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001713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10000"/>
              </a:lnSpc>
              <a:spcBef>
                <a:spcPts val="1000"/>
              </a:spcBef>
            </a:pPr>
            <a:endParaRPr lang="en-US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en-US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en-US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en-US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en-US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en-US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en-US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9125" y="1192213"/>
            <a:ext cx="19354800" cy="98796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IN" sz="3200" b="1" dirty="0">
                <a:latin typeface="Times New Roman" pitchFamily="18" charset="0"/>
                <a:cs typeface="Times New Roman" pitchFamily="18" charset="0"/>
              </a:rPr>
              <a:t>Extremums in Posets :</a:t>
            </a:r>
          </a:p>
          <a:p>
            <a:pPr marL="457200" indent="-457200" algn="just">
              <a:buFont typeface="Arial" pitchFamily="34" charset="0"/>
              <a:buChar char="•"/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Maximal Elements-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 An element a  in the poset is said to be maximal if there is no element b in the poset such that                               That is </a:t>
            </a:r>
            <a:r>
              <a:rPr lang="en-US" sz="3200" dirty="0"/>
              <a:t>¬ (∃b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 A :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aRb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  That is </a:t>
            </a:r>
            <a:r>
              <a:rPr lang="en-US" sz="3200" dirty="0"/>
              <a:t>∀ b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 A 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en-US" sz="3200" strike="sngStrike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Arial" pitchFamily="34" charset="0"/>
              <a:buChar char="•"/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Minimal Elements-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 An element  a in the poset is said to be minimal if there is no element  b in the poset such that                                  That is </a:t>
            </a:r>
            <a:r>
              <a:rPr lang="en-US" sz="3200" dirty="0"/>
              <a:t>¬ (∃b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 A :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bRa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  That is </a:t>
            </a:r>
            <a:r>
              <a:rPr lang="en-US" sz="3200" dirty="0"/>
              <a:t>∀ b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 A 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en-US" sz="3200" strike="sngStrike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Arial" pitchFamily="34" charset="0"/>
              <a:buChar char="•"/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Maximal and Minimal elements are easy to find in Hasse diagrams. They are the topmost and bottommost elements respectively.</a:t>
            </a:r>
          </a:p>
          <a:p>
            <a:pPr marL="457200" indent="-457200" algn="just">
              <a:buFont typeface="Arial" pitchFamily="34" charset="0"/>
              <a:buChar char="•"/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For example, in the hasse diagram described above, “1” is the minimal element and “4” is the maximal element. </a:t>
            </a:r>
          </a:p>
          <a:p>
            <a:pPr marL="457200" indent="-457200">
              <a:buFont typeface="Arial" pitchFamily="34" charset="0"/>
              <a:buChar char="•"/>
              <a:defRPr/>
            </a:pPr>
            <a:r>
              <a:rPr lang="en-US" sz="3200" u="sng" dirty="0">
                <a:latin typeface="Times New Roman" pitchFamily="18" charset="0"/>
                <a:cs typeface="Times New Roman" pitchFamily="18" charset="0"/>
              </a:rPr>
              <a:t>If  maximal and minimal are unique, they are also the </a:t>
            </a:r>
            <a:r>
              <a:rPr lang="en-US" sz="3200" b="1" u="sng" dirty="0">
                <a:latin typeface="Times New Roman" pitchFamily="18" charset="0"/>
                <a:cs typeface="Times New Roman" pitchFamily="18" charset="0"/>
              </a:rPr>
              <a:t>greatest</a:t>
            </a:r>
            <a:r>
              <a:rPr lang="en-US" sz="3200" u="sng" dirty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3200" b="1" u="sng" dirty="0">
                <a:latin typeface="Times New Roman" pitchFamily="18" charset="0"/>
                <a:cs typeface="Times New Roman" pitchFamily="18" charset="0"/>
              </a:rPr>
              <a:t>leas</a:t>
            </a:r>
            <a:r>
              <a:rPr lang="en-US" sz="3200" u="sng" dirty="0">
                <a:latin typeface="Times New Roman" pitchFamily="18" charset="0"/>
                <a:cs typeface="Times New Roman" pitchFamily="18" charset="0"/>
              </a:rPr>
              <a:t>t elements of the poset.</a:t>
            </a:r>
          </a:p>
          <a:p>
            <a:pPr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Important Note :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 If the maximal or minimal element is unique, it is called the 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greatest/maximum or least/minimum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element of the poset respectively.</a:t>
            </a:r>
          </a:p>
          <a:p>
            <a:pPr>
              <a:defRPr/>
            </a:pPr>
            <a:endParaRPr lang="en-US" sz="3200" b="1" dirty="0"/>
          </a:p>
          <a:p>
            <a:pPr>
              <a:defRPr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Bounds in Posets :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itchFamily="34" charset="0"/>
              <a:buChar char="•"/>
              <a:defRPr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sometimes possible to find an element that is greater than or equal to all the elements in a subset  of  poset  A of              ..Such an element is called the 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upper bound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of A . Similarly, we can also find the 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 bound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of  A.</a:t>
            </a:r>
          </a:p>
          <a:p>
            <a:pPr marL="457200" indent="-457200" algn="just">
              <a:buFont typeface="Arial" pitchFamily="34" charset="0"/>
              <a:buChar char="•"/>
              <a:defRPr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bounds can be further constrained to get the 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least upper bound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and the 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greatest lower bound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These bounds are elements which are less than or greater than all the other upper bounds or lower bounds respectively.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372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68638" y="2305050"/>
            <a:ext cx="1393825" cy="50800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33625" y="3243263"/>
            <a:ext cx="1295400" cy="547687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7373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56250" y="8164513"/>
            <a:ext cx="1219200" cy="538162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xmlns="" id="{BA8F3931-0DE3-0A06-B225-C8D6320D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3188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3190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3191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93192" name="Rectangle 1"/>
          <p:cNvSpPr>
            <a:spLocks noChangeArrowheads="1"/>
          </p:cNvSpPr>
          <p:nvPr/>
        </p:nvSpPr>
        <p:spPr bwMode="auto">
          <a:xfrm>
            <a:off x="1008063" y="1616075"/>
            <a:ext cx="17883187" cy="465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001713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10000"/>
              </a:lnSpc>
              <a:spcBef>
                <a:spcPts val="1000"/>
              </a:spcBef>
            </a:pPr>
            <a:endParaRPr lang="en-US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en-US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en-US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en-US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en-US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en-US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en-US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9125" y="1192213"/>
            <a:ext cx="17433925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400" b="1" dirty="0">
                <a:latin typeface="Times New Roman" pitchFamily="18" charset="0"/>
                <a:cs typeface="Times New Roman" pitchFamily="18" charset="0"/>
              </a:rPr>
              <a:t>Upper bound: 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Let (A,R) be a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poset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and A</a:t>
            </a:r>
            <a:r>
              <a:rPr lang="en-US" sz="3400" baseline="-25000" dirty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⊆ A. If u is an element of A such that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aRu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all a</a:t>
            </a:r>
            <a:r>
              <a:rPr lang="en-US" altLang="en-US" sz="3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 A</a:t>
            </a:r>
            <a:r>
              <a:rPr lang="en-US" altLang="en-US" sz="34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3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 then u is an upper bound of A</a:t>
            </a:r>
            <a:r>
              <a:rPr lang="en-US" altLang="en-US" sz="34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3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.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defRPr/>
            </a:pPr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Least Upper Bound(LUB): 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element x that is an upper bound on a subset A</a:t>
            </a:r>
            <a:r>
              <a:rPr lang="en-US" sz="3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is less than all other upper bounds of A</a:t>
            </a:r>
            <a:r>
              <a:rPr lang="en-US" sz="3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called LUB.</a:t>
            </a:r>
          </a:p>
          <a:p>
            <a:pPr>
              <a:defRPr/>
            </a:pPr>
            <a:r>
              <a:rPr lang="en-US" sz="3400" b="1" dirty="0">
                <a:latin typeface="Times New Roman" pitchFamily="18" charset="0"/>
                <a:cs typeface="Times New Roman" pitchFamily="18" charset="0"/>
              </a:rPr>
              <a:t>Lower bound: 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Let (A,R) be a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poset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and A</a:t>
            </a:r>
            <a:r>
              <a:rPr lang="en-US" sz="3400" baseline="-25000" dirty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⊆ A. If l is an element of A such that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lRa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all a</a:t>
            </a:r>
            <a:r>
              <a:rPr lang="en-US" altLang="en-US" sz="3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 A</a:t>
            </a:r>
            <a:r>
              <a:rPr lang="en-US" altLang="en-US" sz="34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3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 then l is an lower bound of A</a:t>
            </a:r>
            <a:r>
              <a:rPr lang="en-US" altLang="en-US" sz="34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3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.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defRPr/>
            </a:pPr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Greatest Lower Bound(GLB): 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element x that is an lower bound on a subset A</a:t>
            </a:r>
            <a:r>
              <a:rPr lang="en-US" sz="3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is greater than all other lower bounds of A</a:t>
            </a:r>
            <a:r>
              <a:rPr lang="en-US" sz="3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called GLB.</a:t>
            </a:r>
          </a:p>
          <a:p>
            <a:pPr>
              <a:defRPr/>
            </a:pPr>
            <a:endParaRPr lang="en-IN" sz="3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070850" y="301625"/>
            <a:ext cx="26057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Definitions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FEE64EAA-FD0A-D1C3-ACE7-05DABB4E9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5181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1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4212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4214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4215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94216" name="Rectangle 1"/>
          <p:cNvSpPr>
            <a:spLocks noChangeArrowheads="1"/>
          </p:cNvSpPr>
          <p:nvPr/>
        </p:nvSpPr>
        <p:spPr bwMode="auto">
          <a:xfrm>
            <a:off x="1008063" y="1616075"/>
            <a:ext cx="17883187" cy="465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001713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10000"/>
              </a:lnSpc>
              <a:spcBef>
                <a:spcPts val="1000"/>
              </a:spcBef>
            </a:pPr>
            <a:endParaRPr lang="en-US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en-US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en-US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en-US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en-US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en-US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en-US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3425" y="1566863"/>
            <a:ext cx="18780125" cy="8659812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D5F7DDAC-D495-5B67-F540-1BAF6F2DC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5236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5238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5239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7738" y="2014538"/>
            <a:ext cx="11414125" cy="3868737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9524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5450" y="1698625"/>
            <a:ext cx="3952875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5B34BC9F-E157-593F-4F18-340CEFF95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6260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6262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6263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2850" y="1463675"/>
            <a:ext cx="16154400" cy="89562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514350" indent="-514350">
              <a:buFontTx/>
              <a:buAutoNum type="arabicPeriod"/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 the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hasse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diagram for partial ordering:  {(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a,b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|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a|b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on set P={1,2,3,4,5,6,10,12,15,20,30,60} or divisors of 60. Are there greatest and least elements? If so, mention them .</a:t>
            </a:r>
          </a:p>
          <a:p>
            <a:pPr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 LUB and GLB of A</a:t>
            </a:r>
            <a:r>
              <a:rPr lang="en-US" sz="3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={4,10}</a:t>
            </a:r>
          </a:p>
          <a:p>
            <a:pPr>
              <a:defRPr/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defRPr/>
            </a:pP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Hasse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diagram:</a:t>
            </a:r>
          </a:p>
          <a:p>
            <a:pPr>
              <a:defRPr/>
            </a:pP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and 60 are least and greatest elements.</a:t>
            </a:r>
          </a:p>
          <a:p>
            <a:pPr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UB of A</a:t>
            </a:r>
            <a:r>
              <a:rPr lang="en-US" sz="3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={20, 60}</a:t>
            </a:r>
          </a:p>
          <a:p>
            <a:pPr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LUB of A</a:t>
            </a:r>
            <a:r>
              <a:rPr lang="en-US" sz="3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={20}</a:t>
            </a:r>
          </a:p>
          <a:p>
            <a:pPr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LB of A</a:t>
            </a:r>
            <a:r>
              <a:rPr lang="en-US" sz="3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={1, 2}</a:t>
            </a:r>
          </a:p>
          <a:p>
            <a:pPr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GLB of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en-US" sz="3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={2}</a:t>
            </a:r>
          </a:p>
          <a:p>
            <a:pPr>
              <a:defRPr/>
            </a:pP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626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8850" y="3063875"/>
            <a:ext cx="5843588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5C9677FC-EBAF-92B6-7B85-D1EDAC728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3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7284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7286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7287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97288" name="TextBox 2"/>
          <p:cNvSpPr txBox="1">
            <a:spLocks noChangeArrowheads="1"/>
          </p:cNvSpPr>
          <p:nvPr/>
        </p:nvSpPr>
        <p:spPr bwMode="auto">
          <a:xfrm>
            <a:off x="1212850" y="1463675"/>
            <a:ext cx="17373600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Exercises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Draw a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Hasse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diagram for (A,) (divisibility relation), where</a:t>
            </a:r>
          </a:p>
          <a:p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 = {1, 2, 3, 4, 5, 6, 7, 8}; (iii) A = {2, 3, 4, 5, 6, 30, 60}; (v) A = {1, 2, 4, 8, 16, 32, 64}; </a:t>
            </a:r>
          </a:p>
          <a:p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(ii) A = {1, 2, 3, 5, 11, 13};     (iv) A = {1, 2, 3, 6, 12, 24};     (vi) A = {2, 4, 6, 12, 24, 36}.</a:t>
            </a:r>
          </a:p>
        </p:txBody>
      </p:sp>
      <p:pic>
        <p:nvPicPr>
          <p:cNvPr id="9728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850" y="3978275"/>
            <a:ext cx="17754600" cy="703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8DB579F2-1161-C229-4A43-75A759559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8308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8310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8311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98312" name="TextBox 2"/>
          <p:cNvSpPr txBox="1">
            <a:spLocks noChangeArrowheads="1"/>
          </p:cNvSpPr>
          <p:nvPr/>
        </p:nvSpPr>
        <p:spPr bwMode="auto">
          <a:xfrm>
            <a:off x="1212850" y="1463675"/>
            <a:ext cx="17373600" cy="846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Exercises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en-US" altLang="en-US" sz="3200" dirty="0"/>
              <a:t> 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the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poset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(A={3, 5, 9, 15, 24, 45},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divisibilty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that is, the divisibility relation. (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Draw its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Hasse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diagram. (ii) Find its maxima, minima, greatest and least elements when they exist. (iii) Find maxima, minima, greatest and least elements of the set M = {3, 9, 15}, when they exist. iv) find LB,UB,GLB,LUB of M which is a subset of given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poset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A.</a:t>
            </a:r>
          </a:p>
          <a:p>
            <a:pPr algn="just"/>
            <a:endParaRPr lang="en-US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Soln</a:t>
            </a: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</a:p>
          <a:p>
            <a:pPr algn="just"/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ii) 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 elements = {3,5}</a:t>
            </a:r>
          </a:p>
          <a:p>
            <a:pPr algn="just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maximal elements = {24,45}</a:t>
            </a:r>
          </a:p>
          <a:p>
            <a:pPr algn="just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least and greatest elements does not exists.</a:t>
            </a:r>
          </a:p>
          <a:p>
            <a:pPr algn="just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iii) M = {3, 9, 15}</a:t>
            </a:r>
          </a:p>
          <a:p>
            <a:pPr algn="just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Minimal elements of M = {3}</a:t>
            </a:r>
          </a:p>
          <a:p>
            <a:pPr algn="just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maximal elements of M= {9,15}</a:t>
            </a:r>
          </a:p>
          <a:p>
            <a:pPr algn="just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least element of M={3}</a:t>
            </a:r>
          </a:p>
          <a:p>
            <a:pPr algn="just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greatest element of M does not exists</a:t>
            </a:r>
            <a:endParaRPr lang="en-US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iv) LB=GLB of M = { 3}      UB = LUB of M= { 45} </a:t>
            </a:r>
          </a:p>
          <a:p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831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8538" y="3979863"/>
            <a:ext cx="6157912" cy="594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24DABBFB-0976-7AFF-DDD2-A0152D23B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8308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8310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8311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98312" name="TextBox 2"/>
          <p:cNvSpPr txBox="1">
            <a:spLocks noChangeArrowheads="1"/>
          </p:cNvSpPr>
          <p:nvPr/>
        </p:nvSpPr>
        <p:spPr bwMode="auto">
          <a:xfrm>
            <a:off x="1212850" y="1463675"/>
            <a:ext cx="17373600" cy="8463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Exercises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lang="en-US" altLang="en-US" sz="3200" dirty="0"/>
              <a:t> 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the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poset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given below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find minimal,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maximal,greatest,least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elements if any.</a:t>
            </a:r>
          </a:p>
          <a:p>
            <a:pPr algn="just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ii) Find LUB and GLB of {d, e, f}                     iii) Find LUB and GLB of {a, c}</a:t>
            </a:r>
          </a:p>
          <a:p>
            <a:pPr algn="just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iv) Find LUB and GLB of {b, d}</a:t>
            </a:r>
          </a:p>
          <a:p>
            <a:pPr algn="just"/>
            <a:r>
              <a:rPr lang="en-US" alt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Soln</a:t>
            </a: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</a:p>
          <a:p>
            <a:pPr algn="just"/>
            <a:r>
              <a:rPr lang="en-US" alt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 elements = {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a,b,c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    maximal elements = {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g,h,i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algn="just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least and greatest elements does not exists.</a:t>
            </a:r>
          </a:p>
          <a:p>
            <a:pPr algn="just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ii) A = {d, e, f}</a:t>
            </a:r>
          </a:p>
          <a:p>
            <a:pPr algn="just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LB of A= </a:t>
            </a:r>
            <a:r>
              <a:rPr lang="el-GR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No GLB exists</a:t>
            </a:r>
          </a:p>
          <a:p>
            <a:pPr algn="just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UB of A=</a:t>
            </a:r>
            <a:r>
              <a:rPr lang="el-GR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No LUB exists</a:t>
            </a:r>
          </a:p>
          <a:p>
            <a:pPr algn="just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iii) B = {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a,c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algn="just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LB of B= </a:t>
            </a:r>
            <a:r>
              <a:rPr lang="el-GR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No GLB exists</a:t>
            </a:r>
          </a:p>
          <a:p>
            <a:pPr algn="just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UB of B={h}     LUB ={h}</a:t>
            </a:r>
          </a:p>
          <a:p>
            <a:pPr algn="just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iv) C = {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b,d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algn="just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LB of C= {b}        GLB={b}</a:t>
            </a:r>
          </a:p>
          <a:p>
            <a:pPr algn="just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UB of C={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d,g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    LUB ={d}</a:t>
            </a:r>
          </a:p>
          <a:p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1450" y="4587875"/>
            <a:ext cx="4698508" cy="49530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6C8BB14B-AC05-669F-5FC6-6D2EC5141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6831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8308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8310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8311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98312" name="TextBox 2"/>
          <p:cNvSpPr txBox="1">
            <a:spLocks noChangeArrowheads="1"/>
          </p:cNvSpPr>
          <p:nvPr/>
        </p:nvSpPr>
        <p:spPr bwMode="auto">
          <a:xfrm>
            <a:off x="1212850" y="1463675"/>
            <a:ext cx="18891250" cy="9448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Exercises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en-US" altLang="en-US" sz="3200" dirty="0"/>
              <a:t> 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the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poset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given below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find minimal,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maximal,greatest,least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elements if any.</a:t>
            </a:r>
          </a:p>
          <a:p>
            <a:pPr algn="just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ii) Find LUB and GLB of {c, e}                     iii) Find LUB and GLB of {b,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algn="just"/>
            <a:r>
              <a:rPr lang="en-US" alt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Soln</a:t>
            </a: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</a:p>
          <a:p>
            <a:pPr algn="just"/>
            <a:r>
              <a:rPr lang="en-US" alt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 elements = { a}     maximal elements = {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b,d,i,j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algn="just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least element = {a}</a:t>
            </a:r>
          </a:p>
          <a:p>
            <a:pPr algn="just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greatest element does not exists.</a:t>
            </a:r>
          </a:p>
          <a:p>
            <a:pPr algn="just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ii) A = {c, e}</a:t>
            </a:r>
          </a:p>
          <a:p>
            <a:pPr algn="just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LB of A= {a, c} GLB={c}</a:t>
            </a:r>
          </a:p>
          <a:p>
            <a:pPr algn="just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UB of A={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c,e,f,g,h,i,j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  LUB= {e}</a:t>
            </a:r>
          </a:p>
          <a:p>
            <a:pPr algn="just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iii) B = {b,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algn="just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LB of B= {a}       GLB= {a}</a:t>
            </a:r>
          </a:p>
          <a:p>
            <a:pPr algn="just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UB of B=</a:t>
            </a:r>
            <a:r>
              <a:rPr lang="el-GR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Φ 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No LUB exists</a:t>
            </a:r>
          </a:p>
          <a:p>
            <a:pPr algn="just"/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6446" y="3214864"/>
            <a:ext cx="5168254" cy="6984127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xmlns="" id="{61451D12-08C7-465A-74D7-B3CA03A18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4863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8308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8310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8311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98312" name="TextBox 2"/>
          <p:cNvSpPr txBox="1">
            <a:spLocks noChangeArrowheads="1"/>
          </p:cNvSpPr>
          <p:nvPr/>
        </p:nvSpPr>
        <p:spPr bwMode="auto">
          <a:xfrm>
            <a:off x="1212850" y="1463675"/>
            <a:ext cx="17373600" cy="8586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Thm</a:t>
            </a: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Prove that </a:t>
            </a:r>
            <a:r>
              <a:rPr lang="en-US" alt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Poset</a:t>
            </a:r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(A,R) has a least element, it is  unique .</a:t>
            </a:r>
          </a:p>
          <a:p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Proof:</a:t>
            </a:r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Suppose </a:t>
            </a:r>
            <a:r>
              <a:rPr lang="en-US" alt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 A and both are least elements.</a:t>
            </a:r>
          </a:p>
          <a:p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Then since x is least element, </a:t>
            </a:r>
            <a:r>
              <a:rPr lang="en-US" altLang="en-US" sz="4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xRy</a:t>
            </a:r>
            <a:endParaRPr lang="en-US" altLang="en-US" sz="400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And also since y is least element, </a:t>
            </a:r>
            <a:r>
              <a:rPr lang="en-US" altLang="en-US" sz="4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yRx</a:t>
            </a:r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.</a:t>
            </a:r>
          </a:p>
          <a:p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Since R is Antisymmetric, it follows that x=y.</a:t>
            </a:r>
          </a:p>
          <a:p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Therefore </a:t>
            </a:r>
            <a:r>
              <a:rPr lang="en-US" alt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Poset</a:t>
            </a:r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(A,R) has a unique least element.</a:t>
            </a:r>
          </a:p>
          <a:p>
            <a:endParaRPr lang="en-US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Lattices: </a:t>
            </a:r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lattice is a </a:t>
            </a:r>
            <a:r>
              <a:rPr lang="en-US" alt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poset</a:t>
            </a:r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which every pair of elements has both LUB and GLB. That is if (A,R) is a </a:t>
            </a:r>
            <a:r>
              <a:rPr lang="en-US" alt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poset</a:t>
            </a:r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if for all x, y</a:t>
            </a:r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 A, LUB({x, y}) and </a:t>
            </a:r>
          </a:p>
          <a:p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GLB({x, y}) exists in A, then (A, R) is called a Lattice.</a:t>
            </a:r>
          </a:p>
          <a:p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Ex: </a:t>
            </a:r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A={1,2,3} and R is a elation defined on P(A)</a:t>
            </a:r>
          </a:p>
          <a:p>
            <a:endParaRPr lang="en-US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09C4CDA7-20F2-5110-69A9-EA4309D8E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899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20110450" cy="11309350"/>
          </a:xfrm>
          <a:prstGeom prst="rect">
            <a:avLst/>
          </a:prstGeom>
          <a:solidFill>
            <a:schemeClr val="lt1">
              <a:alpha val="99000"/>
            </a:schemeClr>
          </a:solidFill>
          <a:ln w="76200">
            <a:solidFill>
              <a:srgbClr val="00589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27" tIns="45711" rIns="91427" bIns="45711" anchor="ctr"/>
          <a:lstStyle/>
          <a:p>
            <a:pPr algn="ctr" defTabSz="457131">
              <a:defRPr/>
            </a:pPr>
            <a:r>
              <a:rPr lang="en-IN" dirty="0">
                <a:solidFill>
                  <a:srgbClr val="FFFFFF"/>
                </a:solidFill>
              </a:rPr>
              <a:t>v</a:t>
            </a:r>
          </a:p>
        </p:txBody>
      </p:sp>
      <p:sp>
        <p:nvSpPr>
          <p:cNvPr id="17412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413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415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416" name="Title 10"/>
          <p:cNvSpPr>
            <a:spLocks noGrp="1"/>
          </p:cNvSpPr>
          <p:nvPr>
            <p:ph type="title"/>
          </p:nvPr>
        </p:nvSpPr>
        <p:spPr>
          <a:xfrm>
            <a:off x="15081250" y="407988"/>
            <a:ext cx="4441825" cy="947737"/>
          </a:xfrm>
        </p:spPr>
        <p:txBody>
          <a:bodyPr/>
          <a:lstStyle/>
          <a:p>
            <a:pPr algn="r" eaLnBrk="1" hangingPunct="1"/>
            <a:r>
              <a:rPr lang="en-US" altLang="en-US">
                <a:latin typeface="Playfair Display" charset="0"/>
              </a:rPr>
              <a:t>Go, change the world</a:t>
            </a:r>
          </a:p>
        </p:txBody>
      </p:sp>
      <p:sp>
        <p:nvSpPr>
          <p:cNvPr id="17417" name="AutoShape 17" descr="Image result for mission image"/>
          <p:cNvSpPr>
            <a:spLocks noChangeAspect="1" noChangeArrowheads="1"/>
          </p:cNvSpPr>
          <p:nvPr/>
        </p:nvSpPr>
        <p:spPr bwMode="auto">
          <a:xfrm>
            <a:off x="144463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1" rIns="91427" bIns="4571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7418" name="AutoShape 19" descr="Image result for mission image"/>
          <p:cNvSpPr>
            <a:spLocks noChangeAspect="1" noChangeArrowheads="1"/>
          </p:cNvSpPr>
          <p:nvPr/>
        </p:nvSpPr>
        <p:spPr bwMode="auto">
          <a:xfrm>
            <a:off x="296863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1" rIns="91427" bIns="4571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7419" name="AutoShape 21" descr="Image result for mission image"/>
          <p:cNvSpPr>
            <a:spLocks noChangeAspect="1" noChangeArrowheads="1"/>
          </p:cNvSpPr>
          <p:nvPr/>
        </p:nvSpPr>
        <p:spPr bwMode="auto">
          <a:xfrm>
            <a:off x="449263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1" rIns="91427" bIns="4571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7420" name="AutoShape 23" descr="Image result for mission image"/>
          <p:cNvSpPr>
            <a:spLocks noChangeAspect="1" noChangeArrowheads="1"/>
          </p:cNvSpPr>
          <p:nvPr/>
        </p:nvSpPr>
        <p:spPr bwMode="auto">
          <a:xfrm>
            <a:off x="144463" y="-1600200"/>
            <a:ext cx="3333750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1" rIns="91427" bIns="4571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7421" name="AutoShape 25" descr="Image result for mission image"/>
          <p:cNvSpPr>
            <a:spLocks noChangeAspect="1" noChangeArrowheads="1"/>
          </p:cNvSpPr>
          <p:nvPr/>
        </p:nvSpPr>
        <p:spPr bwMode="auto">
          <a:xfrm>
            <a:off x="296863" y="-1447800"/>
            <a:ext cx="3333750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1" rIns="91427" bIns="4571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5" name="Rectangle 4"/>
          <p:cNvSpPr/>
          <p:nvPr/>
        </p:nvSpPr>
        <p:spPr>
          <a:xfrm>
            <a:off x="754063" y="1158875"/>
            <a:ext cx="18822987" cy="98119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endParaRPr lang="en-US" sz="3200" b="1" u="heavy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sz="3200" b="1" u="heavy" dirty="0">
                <a:latin typeface="Times New Roman" pitchFamily="18" charset="0"/>
                <a:cs typeface="Times New Roman" pitchFamily="18" charset="0"/>
              </a:rPr>
              <a:t>Relations: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Let A and B be any two non-empty sets. A binary relation R from a set A to the set B is a subset of </a:t>
            </a:r>
            <a:br>
              <a:rPr lang="en-US" sz="3200" dirty="0">
                <a:latin typeface="Times New Roman" pitchFamily="18" charset="0"/>
                <a:cs typeface="Times New Roman" pitchFamily="18" charset="0"/>
              </a:rPr>
            </a:b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A x B.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If (a, b) Є R then we write a R b, otherwise we write a </a:t>
            </a:r>
            <a:r>
              <a:rPr lang="en-US" sz="3200" strike="sngStrike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b (i.e.. a not related to b). </a:t>
            </a:r>
          </a:p>
          <a:p>
            <a:pPr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# of relations = 2^ n</a:t>
            </a:r>
            <a:r>
              <a:rPr lang="en-US" sz="3200" b="1" baseline="30000" dirty="0"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 eaLnBrk="1" hangingPunct="1">
              <a:lnSpc>
                <a:spcPct val="110000"/>
              </a:lnSpc>
              <a:defRPr/>
            </a:pPr>
            <a:r>
              <a:rPr lang="en-US" sz="28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Example:</a:t>
            </a:r>
          </a:p>
          <a:p>
            <a:pPr eaLnBrk="1" hangingPunct="1">
              <a:lnSpc>
                <a:spcPct val="110000"/>
              </a:lnSpc>
              <a:defRPr/>
            </a:pPr>
            <a:r>
              <a:rPr lang="en-US" sz="28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1.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sz="28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Let S be a set of students.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sz="28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Let C be a set of courses.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sz="28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Let R = { (</a:t>
            </a:r>
            <a:r>
              <a:rPr lang="en-US" sz="2800" dirty="0">
                <a:solidFill>
                  <a:srgbClr val="7F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s</a:t>
            </a:r>
            <a:r>
              <a:rPr lang="en-US" sz="28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, </a:t>
            </a:r>
            <a:r>
              <a:rPr lang="en-US" sz="2800" dirty="0">
                <a:solidFill>
                  <a:srgbClr val="7F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c</a:t>
            </a:r>
            <a:r>
              <a:rPr lang="en-US" sz="28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) | student </a:t>
            </a:r>
            <a:r>
              <a:rPr lang="en-US" sz="2800" dirty="0">
                <a:solidFill>
                  <a:srgbClr val="7F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s</a:t>
            </a:r>
            <a:r>
              <a:rPr lang="en-US" sz="28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is taking course </a:t>
            </a:r>
            <a:r>
              <a:rPr lang="en-US" sz="2800" dirty="0">
                <a:solidFill>
                  <a:srgbClr val="7F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c</a:t>
            </a:r>
            <a:r>
              <a:rPr lang="en-US" sz="28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}.</a:t>
            </a:r>
          </a:p>
          <a:p>
            <a:pPr lvl="2" eaLnBrk="1" hangingPunct="1">
              <a:lnSpc>
                <a:spcPct val="110000"/>
              </a:lnSpc>
              <a:defRPr/>
            </a:pPr>
            <a:r>
              <a:rPr lang="en-US" sz="2800" dirty="0">
                <a:solidFill>
                  <a:srgbClr val="7F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Many</a:t>
            </a:r>
            <a:r>
              <a:rPr lang="en-US" sz="28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students may take the same course.</a:t>
            </a:r>
          </a:p>
          <a:p>
            <a:pPr lvl="2" eaLnBrk="1" hangingPunct="1">
              <a:lnSpc>
                <a:spcPct val="110000"/>
              </a:lnSpc>
              <a:defRPr/>
            </a:pPr>
            <a:r>
              <a:rPr lang="en-US" sz="28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A single student may take </a:t>
            </a:r>
            <a:r>
              <a:rPr lang="en-US" sz="2800" dirty="0">
                <a:solidFill>
                  <a:srgbClr val="7F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many</a:t>
            </a:r>
            <a:r>
              <a:rPr lang="en-US" sz="28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courses.</a:t>
            </a:r>
          </a:p>
          <a:p>
            <a:pPr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2.  A={1, 2, 3, 4, 5}, Let R be a relation on A defined as a R b if a&lt;b. </a:t>
            </a:r>
          </a:p>
          <a:p>
            <a:pPr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Then R = {(1, 2), (1, 3), (1,4), (1, 5) (2, 3), (2, 4), (2, 5), (3, 4), (3, 5), (4, 5)}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 R</a:t>
            </a:r>
            <a:r>
              <a:rPr lang="en-IN" sz="3200" dirty="0"/>
              <a:t>⊆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A X A.</a:t>
            </a:r>
          </a:p>
          <a:p>
            <a:pPr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If R is a relation from A to B, then</a:t>
            </a:r>
          </a:p>
          <a:p>
            <a:pPr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Domain of R: Dom (R) = {1, 2, 3, 4}</a:t>
            </a:r>
            <a:r>
              <a:rPr lang="en-IN" sz="3200" dirty="0"/>
              <a:t> ⊆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A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Range of R: Ran (R) = {2, 3, 4, 5}</a:t>
            </a:r>
            <a:r>
              <a:rPr lang="en-IN" sz="3200" dirty="0"/>
              <a:t> ⊆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B </a:t>
            </a:r>
          </a:p>
          <a:p>
            <a:pPr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Dom (R) = {x ЄA / x R y for some x Є A} </a:t>
            </a:r>
          </a:p>
          <a:p>
            <a:pPr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Ran (R) = {y Є B / x R y for some y Є B}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0406810C-9C1C-4406-3CC8-F65FBF446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8308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8310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8311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98312" name="TextBox 2"/>
          <p:cNvSpPr txBox="1">
            <a:spLocks noChangeArrowheads="1"/>
          </p:cNvSpPr>
          <p:nvPr/>
        </p:nvSpPr>
        <p:spPr bwMode="auto">
          <a:xfrm>
            <a:off x="1212850" y="1463675"/>
            <a:ext cx="17373600" cy="9202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Topological </a:t>
            </a:r>
            <a:r>
              <a:rPr lang="en-US" alt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ordering: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Topological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sorting for Directed Acyclic Graph (DAG) is a linear ordering of vertices such that for every directed edge u v, vertex u comes before v in the ordering. </a:t>
            </a:r>
            <a:endParaRPr lang="en-US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fig 1,</a:t>
            </a:r>
          </a:p>
          <a:p>
            <a:pPr algn="just"/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1: a&lt;b&lt;c&lt;d&lt;e&lt;f&lt;g&lt;h&lt;</a:t>
            </a:r>
            <a:r>
              <a:rPr lang="en-US" alt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</a:p>
          <a:p>
            <a:pPr algn="just"/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2: a&lt;c&lt;h&lt;b&lt;d&lt;f&lt;e&lt;g&lt;I</a:t>
            </a:r>
          </a:p>
          <a:p>
            <a:pPr algn="just"/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…………..</a:t>
            </a:r>
          </a:p>
          <a:p>
            <a:pPr algn="just"/>
            <a:endParaRPr lang="en-US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fig2,  </a:t>
            </a:r>
            <a:r>
              <a:rPr lang="en-US" alt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a&lt;b&lt;c&lt;d&lt;e </a:t>
            </a:r>
          </a:p>
          <a:p>
            <a:pPr algn="just"/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ii)a&lt;c&lt;b&lt;d&lt;e                               fig1                                 fig2</a:t>
            </a:r>
          </a:p>
          <a:p>
            <a:pPr algn="just"/>
            <a:endParaRPr lang="en-US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850" y="3794395"/>
            <a:ext cx="3936508" cy="32634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6224" y="3357432"/>
            <a:ext cx="3203821" cy="3705697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65FAB4B9-D897-EB14-EBC6-70B06A65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1373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object 4"/>
          <p:cNvSpPr>
            <a:spLocks noChangeArrowheads="1"/>
          </p:cNvSpPr>
          <p:nvPr/>
        </p:nvSpPr>
        <p:spPr bwMode="auto">
          <a:xfrm>
            <a:off x="1004888" y="301625"/>
            <a:ext cx="709612" cy="7096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9331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9332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" name="object 7"/>
          <p:cNvSpPr txBox="1"/>
          <p:nvPr/>
        </p:nvSpPr>
        <p:spPr>
          <a:xfrm>
            <a:off x="1822450" y="450850"/>
            <a:ext cx="1371600" cy="492125"/>
          </a:xfrm>
          <a:prstGeom prst="rect">
            <a:avLst/>
          </a:prstGeom>
        </p:spPr>
        <p:txBody>
          <a:bodyPr lIns="0" tIns="17145" rIns="0" bIns="0">
            <a:spAutoFit/>
          </a:bodyPr>
          <a:lstStyle/>
          <a:p>
            <a:pPr marL="12699" defTabSz="457131" eaLnBrk="1" fontAlgn="auto" hangingPunct="1">
              <a:lnSpc>
                <a:spcPts val="1785"/>
              </a:lnSpc>
              <a:spcBef>
                <a:spcPts val="134"/>
              </a:spcBef>
              <a:spcAft>
                <a:spcPts val="0"/>
              </a:spcAft>
              <a:defRPr/>
            </a:pPr>
            <a:r>
              <a:rPr lang="en-IN" sz="1500" b="1" spc="4" dirty="0">
                <a:solidFill>
                  <a:srgbClr val="231F20"/>
                </a:solidFill>
                <a:latin typeface="Helvetica-Bold"/>
                <a:ea typeface="+mn-ea"/>
                <a:cs typeface="Helvetica-Bold"/>
              </a:rPr>
              <a:t>RV College of </a:t>
            </a:r>
          </a:p>
          <a:p>
            <a:pPr marL="12699" defTabSz="457131" eaLnBrk="1" fontAlgn="auto" hangingPunct="1">
              <a:lnSpc>
                <a:spcPts val="1785"/>
              </a:lnSpc>
              <a:spcBef>
                <a:spcPts val="134"/>
              </a:spcBef>
              <a:spcAft>
                <a:spcPts val="0"/>
              </a:spcAft>
              <a:defRPr/>
            </a:pPr>
            <a:r>
              <a:rPr lang="en-IN" sz="1500" b="1" spc="4" dirty="0">
                <a:solidFill>
                  <a:srgbClr val="231F20"/>
                </a:solidFill>
                <a:latin typeface="Helvetica-Bold"/>
                <a:ea typeface="+mn-ea"/>
                <a:cs typeface="Helvetica-Bold"/>
              </a:rPr>
              <a:t>Engineering</a:t>
            </a:r>
            <a:endParaRPr sz="1500" dirty="0">
              <a:latin typeface="Helvetica-Bold"/>
              <a:ea typeface="+mn-ea"/>
              <a:cs typeface="Helvetica-Bold"/>
            </a:endParaRPr>
          </a:p>
        </p:txBody>
      </p:sp>
      <p:sp>
        <p:nvSpPr>
          <p:cNvPr id="99334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9335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2" name="Rectangle 1"/>
          <p:cNvSpPr/>
          <p:nvPr/>
        </p:nvSpPr>
        <p:spPr>
          <a:xfrm>
            <a:off x="755650" y="1692275"/>
            <a:ext cx="17880013" cy="9795502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700" algn="just">
              <a:lnSpc>
                <a:spcPct val="110000"/>
              </a:lnSpc>
              <a:spcBef>
                <a:spcPts val="1013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Definition: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Let A and B be two sets. A function f from A to B is a rule that assigned to 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each element x in A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exactly one element y in B.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It is denoted by f: A </a:t>
            </a:r>
            <a:r>
              <a:rPr lang="en-IN" sz="3200" dirty="0">
                <a:latin typeface="Symbol" pitchFamily="18" charset="2"/>
              </a:rPr>
              <a:t>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B</a:t>
            </a:r>
          </a:p>
          <a:p>
            <a:pPr marL="12700">
              <a:defRPr/>
            </a:pPr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 marL="12700" algn="just">
              <a:lnSpc>
                <a:spcPct val="110000"/>
              </a:lnSpc>
              <a:spcBef>
                <a:spcPts val="1100"/>
              </a:spcBef>
              <a:defRPr/>
            </a:pP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  <a:p>
            <a:pPr marL="12700" algn="just">
              <a:lnSpc>
                <a:spcPct val="110000"/>
              </a:lnSpc>
              <a:spcBef>
                <a:spcPts val="1100"/>
              </a:spcBef>
              <a:defRPr/>
            </a:pP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  <a:p>
            <a:pPr marL="12700" algn="just">
              <a:lnSpc>
                <a:spcPct val="110000"/>
              </a:lnSpc>
              <a:spcBef>
                <a:spcPts val="1100"/>
              </a:spcBef>
              <a:defRPr/>
            </a:pP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  <a:p>
            <a:pPr marL="12700" algn="just">
              <a:lnSpc>
                <a:spcPct val="110000"/>
              </a:lnSpc>
              <a:spcBef>
                <a:spcPts val="1100"/>
              </a:spcBef>
              <a:defRPr/>
            </a:pP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  <a:p>
            <a:pPr marL="12700" algn="just">
              <a:lnSpc>
                <a:spcPct val="110000"/>
              </a:lnSpc>
              <a:spcBef>
                <a:spcPts val="1100"/>
              </a:spcBef>
              <a:defRPr/>
            </a:pPr>
            <a:endParaRPr lang="en-US" sz="3200" b="1" dirty="0">
              <a:solidFill>
                <a:srgbClr val="CC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12700" algn="just">
              <a:lnSpc>
                <a:spcPct val="110000"/>
              </a:lnSpc>
              <a:spcBef>
                <a:spcPts val="0"/>
              </a:spcBef>
              <a:defRPr/>
            </a:pPr>
            <a:r>
              <a:rPr lang="en-US" sz="3200" b="1" dirty="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-A type of </a:t>
            </a:r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where there is exactly one </a:t>
            </a:r>
            <a:r>
              <a:rPr lang="en-US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every </a:t>
            </a:r>
            <a:r>
              <a:rPr lang="en-US" sz="32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700" algn="just">
              <a:lnSpc>
                <a:spcPct val="110000"/>
              </a:lnSpc>
              <a:spcBef>
                <a:spcPts val="0"/>
              </a:spcBef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every </a:t>
            </a:r>
            <a:r>
              <a:rPr lang="en-US" sz="3200" u="sng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3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there is exactly one </a:t>
            </a:r>
            <a:r>
              <a:rPr lang="en-US" sz="3200" u="sng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3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700" algn="just">
              <a:lnSpc>
                <a:spcPct val="110000"/>
              </a:lnSpc>
              <a:spcBef>
                <a:spcPts val="1100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Value of f: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If x is an element of A and y is an element of B assigned to x, written y =  f(x) and call function value of f at x. The element y is called the image of x under f.</a:t>
            </a:r>
          </a:p>
          <a:p>
            <a:pPr marL="12700">
              <a:spcBef>
                <a:spcPts val="1150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Example: A = {1, 2, 3, 4} and B= {a, b, c, d}</a:t>
            </a:r>
          </a:p>
          <a:p>
            <a:pPr marL="12700">
              <a:spcBef>
                <a:spcPts val="1138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R = {(1, a), (2, b), (3, c), {4, d)} S = {(1, b), (1, d), (2, d)}</a:t>
            </a:r>
          </a:p>
          <a:p>
            <a:pPr marL="12700">
              <a:spcBef>
                <a:spcPts val="1138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R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function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S is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a function. Since the element 1 has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images  b and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. Therefore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is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a</a:t>
            </a:r>
            <a:r>
              <a:rPr lang="en-US" sz="32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function.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9337" name="Rectangle 2"/>
          <p:cNvSpPr>
            <a:spLocks noChangeArrowheads="1"/>
          </p:cNvSpPr>
          <p:nvPr/>
        </p:nvSpPr>
        <p:spPr bwMode="auto">
          <a:xfrm>
            <a:off x="8158163" y="557213"/>
            <a:ext cx="19161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just"/>
            <a:r>
              <a:rPr lang="en-IN" alt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endParaRPr lang="en-IN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8062" y="3117850"/>
            <a:ext cx="17197387" cy="121920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13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08062" y="4587875"/>
            <a:ext cx="16968787" cy="1862138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5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0356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0358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0359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100360" name="Rectangle 1"/>
          <p:cNvSpPr>
            <a:spLocks noChangeArrowheads="1"/>
          </p:cNvSpPr>
          <p:nvPr/>
        </p:nvSpPr>
        <p:spPr bwMode="auto">
          <a:xfrm>
            <a:off x="831850" y="1463675"/>
            <a:ext cx="19272250" cy="849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62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ts val="100"/>
              </a:spcBef>
            </a:pPr>
            <a:endParaRPr lang="en-US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00"/>
              </a:spcBef>
            </a:pPr>
            <a:endParaRPr lang="en-US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00"/>
              </a:spcBef>
            </a:pPr>
            <a:endParaRPr lang="en-US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00"/>
              </a:spcBef>
            </a:pPr>
            <a:endParaRPr lang="en-US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00"/>
              </a:spcBef>
            </a:pP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Let A = {1, 2, 3, 4} determine whether or not the following relations on A are function.</a:t>
            </a:r>
          </a:p>
          <a:p>
            <a:pPr>
              <a:spcBef>
                <a:spcPts val="1150"/>
              </a:spcBef>
            </a:pP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f= {(2, 3), (1, 4), (2, 1), (3,2), (4, 4)}</a:t>
            </a:r>
          </a:p>
          <a:p>
            <a:pPr>
              <a:lnSpc>
                <a:spcPts val="2588"/>
              </a:lnSpc>
              <a:spcBef>
                <a:spcPts val="263"/>
              </a:spcBef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(Since element 2 has 2 images 3 and 1, f is not a function.)  </a:t>
            </a:r>
          </a:p>
          <a:p>
            <a:pPr>
              <a:lnSpc>
                <a:spcPts val="2588"/>
              </a:lnSpc>
              <a:spcBef>
                <a:spcPts val="263"/>
              </a:spcBef>
            </a:pP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g={(3,1),(4,2),(1,1)} 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is not a function since 2 is not associated with 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any element.</a:t>
            </a:r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150"/>
              </a:spcBef>
            </a:pP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h={(2,1),(3,4),(1,4),(2,1),(4,4)} 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 is a function</a:t>
            </a:r>
          </a:p>
          <a:p>
            <a:pPr>
              <a:lnSpc>
                <a:spcPct val="118000"/>
              </a:lnSpc>
              <a:spcBef>
                <a:spcPts val="963"/>
              </a:spcBef>
            </a:pP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Let A= {0, ±1, ±2, 3}. Consider the function F: A</a:t>
            </a:r>
            <a:r>
              <a:rPr lang="en-US" altLang="en-US" sz="3200" b="1" dirty="0">
                <a:latin typeface="Symbol" panose="05050102010706020507" pitchFamily="18" charset="2"/>
              </a:rPr>
              <a:t></a:t>
            </a: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R, where R is the set of all real  numbers, defined by f(x) =x</a:t>
            </a:r>
            <a:r>
              <a:rPr lang="en-US" altLang="en-US" sz="3200" b="1" baseline="3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-2x</a:t>
            </a:r>
            <a:r>
              <a:rPr lang="en-US" altLang="en-US" sz="3200" b="1" baseline="3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+3x+1 for </a:t>
            </a:r>
            <a:r>
              <a:rPr lang="en-US" alt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3200" b="1" dirty="0" err="1">
                <a:latin typeface="Symbol" panose="05050102010706020507" pitchFamily="18" charset="2"/>
              </a:rPr>
              <a:t></a:t>
            </a:r>
            <a:r>
              <a:rPr lang="en-US" alt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Find the range of f.</a:t>
            </a:r>
          </a:p>
          <a:p>
            <a:pPr>
              <a:spcBef>
                <a:spcPts val="1150"/>
              </a:spcBef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(0) =1</a:t>
            </a:r>
          </a:p>
          <a:p>
            <a:pPr>
              <a:spcBef>
                <a:spcPts val="1150"/>
              </a:spcBef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(1) =1-2+3+1=3         f (-1) =-1-2-3+1=-5         f (2) =8-8-6+1=7             f (-2) =-8-8-6+1= -21</a:t>
            </a:r>
          </a:p>
          <a:p>
            <a:pPr>
              <a:spcBef>
                <a:spcPts val="1138"/>
              </a:spcBef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(3) =27-18+9+1=19  </a:t>
            </a:r>
          </a:p>
          <a:p>
            <a:pPr>
              <a:spcBef>
                <a:spcPts val="1138"/>
              </a:spcBef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Range = {1, 3,-5, 7,-21, 19}</a:t>
            </a:r>
          </a:p>
        </p:txBody>
      </p:sp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0763" y="1282699"/>
            <a:ext cx="17794287" cy="1943101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114FDFCD-D2AE-FC84-89A9-AF474CCAB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380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382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383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30728" name="Rectangle 1"/>
          <p:cNvSpPr>
            <a:spLocks noChangeArrowheads="1"/>
          </p:cNvSpPr>
          <p:nvPr/>
        </p:nvSpPr>
        <p:spPr bwMode="auto">
          <a:xfrm>
            <a:off x="1008063" y="1616075"/>
            <a:ext cx="18949987" cy="60816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marL="114300">
              <a:lnSpc>
                <a:spcPct val="180000"/>
              </a:lnSpc>
              <a:spcBef>
                <a:spcPts val="100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5. If A= {0, ±1, ±2} and f: A</a:t>
            </a:r>
            <a:r>
              <a:rPr lang="en-US" sz="3200" b="1" dirty="0">
                <a:latin typeface="Symbol" pitchFamily="18" charset="2"/>
              </a:rPr>
              <a:t> 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R is defined by f(x) =x</a:t>
            </a:r>
            <a:r>
              <a:rPr lang="en-US" sz="3200" b="1" baseline="38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-x+1, x</a:t>
            </a:r>
            <a:r>
              <a:rPr lang="en-I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>
                <a:latin typeface="Symbol" pitchFamily="18" charset="2"/>
              </a:rPr>
              <a:t></a:t>
            </a:r>
            <a:r>
              <a:rPr lang="en-I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A find the range.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 </a:t>
            </a:r>
          </a:p>
          <a:p>
            <a:pPr marL="114300">
              <a:lnSpc>
                <a:spcPct val="180000"/>
              </a:lnSpc>
              <a:spcBef>
                <a:spcPts val="100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f (0) =1</a:t>
            </a:r>
          </a:p>
          <a:p>
            <a:pPr marL="114300">
              <a:spcBef>
                <a:spcPts val="1150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f (1) =1-1+1=1</a:t>
            </a:r>
          </a:p>
          <a:p>
            <a:pPr marL="114300">
              <a:spcBef>
                <a:spcPts val="1150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f (-1) =1+1+1=3</a:t>
            </a:r>
          </a:p>
          <a:p>
            <a:pPr marL="114300">
              <a:spcBef>
                <a:spcPts val="1150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f (2) =4-2+1=3</a:t>
            </a:r>
          </a:p>
          <a:p>
            <a:pPr marL="114300">
              <a:spcBef>
                <a:spcPts val="1138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f (-2) =4+2+1=7</a:t>
            </a:r>
          </a:p>
          <a:p>
            <a:pPr marL="114300">
              <a:buFont typeface="Symbol" pitchFamily="18" charset="2"/>
              <a:buChar char="\"/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Range = {1, 3, 7}</a:t>
            </a:r>
          </a:p>
          <a:p>
            <a:pPr marL="240030">
              <a:spcBef>
                <a:spcPts val="1185"/>
              </a:spcBef>
              <a:tabLst>
                <a:tab pos="469900" algn="l"/>
              </a:tabLst>
              <a:defRPr/>
            </a:pPr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 marL="114300">
              <a:defRPr/>
            </a:pPr>
            <a:endParaRPr lang="en-IN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91F4EEC6-F4C7-8865-8B64-8A8DF19F3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380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382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383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30728" name="Rectangle 1"/>
          <p:cNvSpPr>
            <a:spLocks noChangeArrowheads="1"/>
          </p:cNvSpPr>
          <p:nvPr/>
        </p:nvSpPr>
        <p:spPr bwMode="auto">
          <a:xfrm>
            <a:off x="1008063" y="1616075"/>
            <a:ext cx="18949987" cy="686649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marL="114300">
              <a:lnSpc>
                <a:spcPct val="180000"/>
              </a:lnSpc>
              <a:spcBef>
                <a:spcPts val="100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6. f(x) = </a:t>
            </a:r>
            <a:r>
              <a:rPr lang="en-US" sz="3200" dirty="0"/>
              <a:t>⌊x⌋ = greatest integer ≤ x        </a:t>
            </a:r>
          </a:p>
          <a:p>
            <a:pPr marL="114300">
              <a:lnSpc>
                <a:spcPct val="180000"/>
              </a:lnSpc>
              <a:spcBef>
                <a:spcPts val="100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 Ex: </a:t>
            </a:r>
            <a:r>
              <a:rPr lang="en-US" sz="3200" dirty="0"/>
              <a:t>⌊3.8⌋ = 3            ⌊-3.4⌋ = -4</a:t>
            </a:r>
          </a:p>
          <a:p>
            <a:pPr marL="114300">
              <a:lnSpc>
                <a:spcPct val="180000"/>
              </a:lnSpc>
              <a:spcBef>
                <a:spcPts val="100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7.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f(x) = </a:t>
            </a:r>
            <a:r>
              <a:rPr lang="en-US" sz="3200" dirty="0"/>
              <a:t> ⌈x⌉ = least integer ≥ x</a:t>
            </a:r>
          </a:p>
          <a:p>
            <a:pPr marL="114300">
              <a:lnSpc>
                <a:spcPct val="180000"/>
              </a:lnSpc>
              <a:spcBef>
                <a:spcPts val="100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Ex: </a:t>
            </a:r>
            <a:r>
              <a:rPr lang="en-US" sz="3200" dirty="0"/>
              <a:t>⌈3.01⌉=4             ⌈-3.01⌉ = -3</a:t>
            </a:r>
          </a:p>
          <a:p>
            <a:pPr marL="114300">
              <a:lnSpc>
                <a:spcPct val="180000"/>
              </a:lnSpc>
              <a:spcBef>
                <a:spcPts val="100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. Truncation – </a:t>
            </a:r>
          </a:p>
          <a:p>
            <a:pPr marL="114300">
              <a:lnSpc>
                <a:spcPct val="180000"/>
              </a:lnSpc>
              <a:spcBef>
                <a:spcPts val="100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Ex: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trunc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(3.4)=3              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trunc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(+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ve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no)=</a:t>
            </a:r>
            <a:r>
              <a:rPr lang="en-US" sz="3200" dirty="0"/>
              <a:t> ⌊+</a:t>
            </a:r>
            <a:r>
              <a:rPr lang="en-US" sz="3200" dirty="0" err="1"/>
              <a:t>ve</a:t>
            </a:r>
            <a:r>
              <a:rPr lang="en-US" sz="3200" dirty="0"/>
              <a:t> no⌋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114300">
              <a:lnSpc>
                <a:spcPct val="180000"/>
              </a:lnSpc>
              <a:spcBef>
                <a:spcPts val="100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trunc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(-7.22)=-7         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trunc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(-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ve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no)= </a:t>
            </a:r>
            <a:r>
              <a:rPr lang="en-US" sz="3200" dirty="0"/>
              <a:t>⌈-</a:t>
            </a:r>
            <a:r>
              <a:rPr lang="en-US" sz="3200" dirty="0" err="1"/>
              <a:t>ve</a:t>
            </a:r>
            <a:r>
              <a:rPr lang="en-US" sz="3200" dirty="0"/>
              <a:t> no⌉ 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 marL="114300">
              <a:defRPr/>
            </a:pPr>
            <a:endParaRPr lang="en-IN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2A2503E9-83D4-926A-7B24-8AB170950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37894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3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7524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7526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7527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107528" name="Text Box 2"/>
          <p:cNvSpPr txBox="1">
            <a:spLocks noChangeArrowheads="1"/>
          </p:cNvSpPr>
          <p:nvPr/>
        </p:nvSpPr>
        <p:spPr bwMode="auto">
          <a:xfrm>
            <a:off x="1212850" y="1812925"/>
            <a:ext cx="7500938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Evaluate the function over the domain,</a:t>
            </a:r>
          </a:p>
          <a:p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alt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-1, x </a:t>
            </a:r>
            <a:r>
              <a:rPr lang="en-US" alt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0, x </a:t>
            </a:r>
            <a:r>
              <a:rPr lang="en-US" alt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2.</a:t>
            </a:r>
          </a:p>
        </p:txBody>
      </p:sp>
      <p:graphicFrame>
        <p:nvGraphicFramePr>
          <p:cNvPr id="107529" name="Object 4"/>
          <p:cNvGraphicFramePr>
            <a:graphicFrameLocks noChangeAspect="1"/>
          </p:cNvGraphicFramePr>
          <p:nvPr/>
        </p:nvGraphicFramePr>
        <p:xfrm>
          <a:off x="2374900" y="3216275"/>
          <a:ext cx="2403475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Equation" r:id="rId3" imgW="787058" imgH="203112" progId="Equation.DSMT4">
                  <p:embed/>
                </p:oleObj>
              </mc:Choice>
              <mc:Fallback>
                <p:oleObj name="Equation" r:id="rId3" imgW="787058" imgH="203112" progId="Equation.DSMT4">
                  <p:embed/>
                  <p:pic>
                    <p:nvPicPr>
                      <p:cNvPr id="10752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4900" y="3216275"/>
                        <a:ext cx="2403475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30" name="Object 5"/>
          <p:cNvGraphicFramePr>
            <a:graphicFrameLocks noChangeAspect="1"/>
          </p:cNvGraphicFramePr>
          <p:nvPr/>
        </p:nvGraphicFramePr>
        <p:xfrm>
          <a:off x="2298700" y="4664075"/>
          <a:ext cx="3101975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Equation" r:id="rId5" imgW="1016000" imgH="203200" progId="Equation.DSMT4">
                  <p:embed/>
                </p:oleObj>
              </mc:Choice>
              <mc:Fallback>
                <p:oleObj name="Equation" r:id="rId5" imgW="1016000" imgH="203200" progId="Equation.DSMT4">
                  <p:embed/>
                  <p:pic>
                    <p:nvPicPr>
                      <p:cNvPr id="10753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8700" y="4664075"/>
                        <a:ext cx="3101975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31" name="Object 6"/>
          <p:cNvGraphicFramePr>
            <a:graphicFrameLocks noChangeAspect="1"/>
          </p:cNvGraphicFramePr>
          <p:nvPr/>
        </p:nvGraphicFramePr>
        <p:xfrm>
          <a:off x="2324100" y="6188075"/>
          <a:ext cx="29845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Equation" r:id="rId7" imgW="977900" imgH="228600" progId="Equation.DSMT4">
                  <p:embed/>
                </p:oleObj>
              </mc:Choice>
              <mc:Fallback>
                <p:oleObj name="Equation" r:id="rId7" imgW="977900" imgH="228600" progId="Equation.DSMT4">
                  <p:embed/>
                  <p:pic>
                    <p:nvPicPr>
                      <p:cNvPr id="10753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4100" y="6188075"/>
                        <a:ext cx="2984500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7"/>
          <p:cNvGraphicFramePr>
            <a:graphicFrameLocks noChangeAspect="1"/>
          </p:cNvGraphicFramePr>
          <p:nvPr/>
        </p:nvGraphicFramePr>
        <p:xfrm>
          <a:off x="3405188" y="3902075"/>
          <a:ext cx="2170112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Equation" r:id="rId9" imgW="647701" imgH="133264" progId="Equation.DSMT4">
                  <p:embed/>
                </p:oleObj>
              </mc:Choice>
              <mc:Fallback>
                <p:oleObj name="Equation" r:id="rId9" imgW="647701" imgH="133264" progId="Equation.DSMT4">
                  <p:embed/>
                  <p:pic>
                    <p:nvPicPr>
                      <p:cNvPr id="1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5188" y="3902075"/>
                        <a:ext cx="2170112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8"/>
          <p:cNvGraphicFramePr>
            <a:graphicFrameLocks noChangeAspect="1"/>
          </p:cNvGraphicFramePr>
          <p:nvPr/>
        </p:nvGraphicFramePr>
        <p:xfrm>
          <a:off x="3386138" y="5419725"/>
          <a:ext cx="3255962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Equation" r:id="rId11" imgW="1000272" imgH="133264" progId="Equation.DSMT4">
                  <p:embed/>
                </p:oleObj>
              </mc:Choice>
              <mc:Fallback>
                <p:oleObj name="Equation" r:id="rId11" imgW="1000272" imgH="133264" progId="Equation.DSMT4">
                  <p:embed/>
                  <p:pic>
                    <p:nvPicPr>
                      <p:cNvPr id="1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6138" y="5419725"/>
                        <a:ext cx="3255962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9"/>
          <p:cNvGraphicFramePr>
            <a:graphicFrameLocks noChangeAspect="1"/>
          </p:cNvGraphicFramePr>
          <p:nvPr/>
        </p:nvGraphicFramePr>
        <p:xfrm>
          <a:off x="3362325" y="7019925"/>
          <a:ext cx="2441575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Equation" r:id="rId13" imgW="733385" imgH="133264" progId="Equation.DSMT4">
                  <p:embed/>
                </p:oleObj>
              </mc:Choice>
              <mc:Fallback>
                <p:oleObj name="Equation" r:id="rId13" imgW="733385" imgH="133264" progId="Equation.DSMT4">
                  <p:embed/>
                  <p:pic>
                    <p:nvPicPr>
                      <p:cNvPr id="1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2325" y="7019925"/>
                        <a:ext cx="2441575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7593" name="Picture 9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8728075" y="1616075"/>
            <a:ext cx="10848975" cy="876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0565CD5C-0CE6-2803-8F30-CEA07C82A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31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7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8548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8550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8551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graphicFrame>
        <p:nvGraphicFramePr>
          <p:cNvPr id="108552" name="Object 5"/>
          <p:cNvGraphicFramePr>
            <a:graphicFrameLocks noChangeAspect="1"/>
          </p:cNvGraphicFramePr>
          <p:nvPr/>
        </p:nvGraphicFramePr>
        <p:xfrm>
          <a:off x="457200" y="1387475"/>
          <a:ext cx="83248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Equation" r:id="rId7" imgW="2705100" imgH="203200" progId="Equation.DSMT4">
                  <p:embed/>
                </p:oleObj>
              </mc:Choice>
              <mc:Fallback>
                <p:oleObj name="Equation" r:id="rId7" imgW="2705100" imgH="203200" progId="Equation.DSMT4">
                  <p:embed/>
                  <p:pic>
                    <p:nvPicPr>
                      <p:cNvPr id="10855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387475"/>
                        <a:ext cx="832485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533400" y="2682875"/>
            <a:ext cx="75438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  <a:defRPr/>
            </a:pPr>
            <a:r>
              <a:rPr lang="en-US" altLang="en-US" sz="3200" b="1" i="1" dirty="0">
                <a:latin typeface="Times New Roman" pitchFamily="18" charset="0"/>
                <a:cs typeface="Times New Roman" pitchFamily="18" charset="0"/>
              </a:rPr>
              <a:t>Is this a relation? </a:t>
            </a:r>
            <a:r>
              <a:rPr lang="en-US" altLang="en-US" sz="3200" b="1" kern="0" dirty="0">
                <a:latin typeface="Times New Roman" pitchFamily="18" charset="0"/>
                <a:cs typeface="Times New Roman" pitchFamily="18" charset="0"/>
              </a:rPr>
              <a:t>YES</a:t>
            </a:r>
          </a:p>
          <a:p>
            <a:pPr>
              <a:buFontTx/>
              <a:buChar char="•"/>
              <a:defRPr/>
            </a:pPr>
            <a:r>
              <a:rPr lang="en-US" altLang="en-US" sz="3200" b="1" i="1" dirty="0">
                <a:latin typeface="Times New Roman" pitchFamily="18" charset="0"/>
                <a:cs typeface="Times New Roman" pitchFamily="18" charset="0"/>
              </a:rPr>
              <a:t>Is this a function? </a:t>
            </a:r>
            <a:r>
              <a:rPr lang="en-US" altLang="en-US" sz="3200" b="1" kern="0" dirty="0">
                <a:latin typeface="Times New Roman" pitchFamily="18" charset="0"/>
                <a:cs typeface="Times New Roman" pitchFamily="18" charset="0"/>
              </a:rPr>
              <a:t>YES</a:t>
            </a:r>
          </a:p>
        </p:txBody>
      </p:sp>
      <p:sp>
        <p:nvSpPr>
          <p:cNvPr id="11" name="TPAnswers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221038" y="4892675"/>
            <a:ext cx="2168525" cy="95408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609600" indent="-609600" algn="ctr" eaLnBrk="1" hangingPunct="1">
              <a:buFont typeface="Wingdings" panose="05000000000000000000" pitchFamily="2" charset="2"/>
              <a:buNone/>
              <a:defRPr/>
            </a:pPr>
            <a:endParaRPr lang="en-US" altLang="en-US" b="1" kern="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08555" name="Object 5"/>
          <p:cNvGraphicFramePr>
            <a:graphicFrameLocks noChangeAspect="1"/>
          </p:cNvGraphicFramePr>
          <p:nvPr/>
        </p:nvGraphicFramePr>
        <p:xfrm>
          <a:off x="381000" y="4624388"/>
          <a:ext cx="8482013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Equation" r:id="rId9" imgW="2755900" imgH="203200" progId="Equation.DSMT4">
                  <p:embed/>
                </p:oleObj>
              </mc:Choice>
              <mc:Fallback>
                <p:oleObj name="Equation" r:id="rId9" imgW="2755900" imgH="203200" progId="Equation.DSMT4">
                  <p:embed/>
                  <p:pic>
                    <p:nvPicPr>
                      <p:cNvPr id="10855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4624388"/>
                        <a:ext cx="8482013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556" name="Text Box 6"/>
          <p:cNvSpPr txBox="1">
            <a:spLocks noChangeArrowheads="1"/>
          </p:cNvSpPr>
          <p:nvPr/>
        </p:nvSpPr>
        <p:spPr bwMode="auto">
          <a:xfrm>
            <a:off x="381000" y="5545138"/>
            <a:ext cx="8305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Char char="•"/>
            </a:pPr>
            <a:r>
              <a:rPr lang="en-US" altLang="en-US" sz="32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Is this a function?                 No</a:t>
            </a:r>
          </a:p>
        </p:txBody>
      </p:sp>
      <p:sp>
        <p:nvSpPr>
          <p:cNvPr id="108557" name="Text Box 6"/>
          <p:cNvSpPr txBox="1">
            <a:spLocks noChangeArrowheads="1"/>
          </p:cNvSpPr>
          <p:nvPr/>
        </p:nvSpPr>
        <p:spPr bwMode="auto">
          <a:xfrm>
            <a:off x="450850" y="6569075"/>
            <a:ext cx="8305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Char char="•"/>
            </a:pPr>
            <a:r>
              <a:rPr lang="en-US" altLang="en-US" sz="32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Is this still a relation?         Yes</a:t>
            </a:r>
          </a:p>
        </p:txBody>
      </p:sp>
      <p:sp>
        <p:nvSpPr>
          <p:cNvPr id="108558" name="TPAnswers"/>
          <p:cNvSpPr>
            <a:spLocks noGrp="1" noChangeArrowheads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9747250" y="3063875"/>
            <a:ext cx="8534400" cy="492125"/>
          </a:xfrm>
        </p:spPr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	Choice One		    Choice Two</a:t>
            </a:r>
          </a:p>
        </p:txBody>
      </p:sp>
      <p:sp>
        <p:nvSpPr>
          <p:cNvPr id="108559" name="Rectangle 25"/>
          <p:cNvSpPr>
            <a:spLocks noChangeArrowheads="1"/>
          </p:cNvSpPr>
          <p:nvPr/>
        </p:nvSpPr>
        <p:spPr bwMode="auto">
          <a:xfrm>
            <a:off x="10052050" y="1616075"/>
            <a:ext cx="7650163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32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3. Which relation mapping represents a function?</a:t>
            </a:r>
            <a:endParaRPr lang="en-US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8560" name="Group 27"/>
          <p:cNvGrpSpPr>
            <a:grpSpLocks/>
          </p:cNvGrpSpPr>
          <p:nvPr/>
        </p:nvGrpSpPr>
        <p:grpSpPr bwMode="auto">
          <a:xfrm>
            <a:off x="10356850" y="3902075"/>
            <a:ext cx="2667000" cy="1531938"/>
            <a:chOff x="672" y="1632"/>
            <a:chExt cx="1680" cy="965"/>
          </a:xfrm>
        </p:grpSpPr>
        <p:sp>
          <p:nvSpPr>
            <p:cNvPr id="108577" name="Oval 7"/>
            <p:cNvSpPr>
              <a:spLocks noChangeArrowheads="1"/>
            </p:cNvSpPr>
            <p:nvPr/>
          </p:nvSpPr>
          <p:spPr bwMode="auto">
            <a:xfrm>
              <a:off x="672" y="1632"/>
              <a:ext cx="564" cy="93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8578" name="Oval 8"/>
            <p:cNvSpPr>
              <a:spLocks noChangeArrowheads="1"/>
            </p:cNvSpPr>
            <p:nvPr/>
          </p:nvSpPr>
          <p:spPr bwMode="auto">
            <a:xfrm>
              <a:off x="1774" y="1632"/>
              <a:ext cx="578" cy="96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8579" name="Line 9"/>
            <p:cNvSpPr>
              <a:spLocks noChangeShapeType="1"/>
            </p:cNvSpPr>
            <p:nvPr/>
          </p:nvSpPr>
          <p:spPr bwMode="auto">
            <a:xfrm>
              <a:off x="1104" y="1872"/>
              <a:ext cx="808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80" name="Line 10"/>
            <p:cNvSpPr>
              <a:spLocks noChangeShapeType="1"/>
            </p:cNvSpPr>
            <p:nvPr/>
          </p:nvSpPr>
          <p:spPr bwMode="auto">
            <a:xfrm>
              <a:off x="1086" y="2059"/>
              <a:ext cx="845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81" name="Line 11"/>
            <p:cNvSpPr>
              <a:spLocks noChangeShapeType="1"/>
            </p:cNvSpPr>
            <p:nvPr/>
          </p:nvSpPr>
          <p:spPr bwMode="auto">
            <a:xfrm flipV="1">
              <a:off x="1086" y="2095"/>
              <a:ext cx="845" cy="251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82" name="Text Box 12"/>
            <p:cNvSpPr txBox="1">
              <a:spLocks noChangeArrowheads="1"/>
            </p:cNvSpPr>
            <p:nvPr/>
          </p:nvSpPr>
          <p:spPr bwMode="auto">
            <a:xfrm>
              <a:off x="837" y="1746"/>
              <a:ext cx="224" cy="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400" b="1"/>
                <a:t>3</a:t>
              </a:r>
            </a:p>
            <a:p>
              <a:r>
                <a:rPr lang="en-US" altLang="en-US" sz="2400" b="1"/>
                <a:t>1</a:t>
              </a:r>
            </a:p>
            <a:p>
              <a:r>
                <a:rPr lang="en-US" altLang="en-US" sz="2400" b="1"/>
                <a:t>0</a:t>
              </a:r>
            </a:p>
          </p:txBody>
        </p:sp>
        <p:sp>
          <p:nvSpPr>
            <p:cNvPr id="108583" name="Text Box 13"/>
            <p:cNvSpPr txBox="1">
              <a:spLocks noChangeArrowheads="1"/>
            </p:cNvSpPr>
            <p:nvPr/>
          </p:nvSpPr>
          <p:spPr bwMode="auto">
            <a:xfrm>
              <a:off x="1908" y="1700"/>
              <a:ext cx="320" cy="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400" b="1"/>
                <a:t>–1</a:t>
              </a:r>
            </a:p>
            <a:p>
              <a:r>
                <a:rPr lang="en-US" altLang="en-US" sz="2400" b="1"/>
                <a:t>2</a:t>
              </a:r>
            </a:p>
            <a:p>
              <a:r>
                <a:rPr lang="en-US" altLang="en-US" sz="2400" b="1"/>
                <a:t>3</a:t>
              </a:r>
            </a:p>
          </p:txBody>
        </p:sp>
      </p:grpSp>
      <p:grpSp>
        <p:nvGrpSpPr>
          <p:cNvPr id="108561" name="Group 24"/>
          <p:cNvGrpSpPr>
            <a:grpSpLocks/>
          </p:cNvGrpSpPr>
          <p:nvPr/>
        </p:nvGrpSpPr>
        <p:grpSpPr bwMode="auto">
          <a:xfrm>
            <a:off x="14700250" y="3940175"/>
            <a:ext cx="2590800" cy="1600200"/>
            <a:chOff x="720" y="2976"/>
            <a:chExt cx="1632" cy="1008"/>
          </a:xfrm>
        </p:grpSpPr>
        <p:grpSp>
          <p:nvGrpSpPr>
            <p:cNvPr id="108568" name="Group 15"/>
            <p:cNvGrpSpPr>
              <a:grpSpLocks/>
            </p:cNvGrpSpPr>
            <p:nvPr/>
          </p:nvGrpSpPr>
          <p:grpSpPr bwMode="auto">
            <a:xfrm>
              <a:off x="721" y="2976"/>
              <a:ext cx="1633" cy="1008"/>
              <a:chOff x="2880" y="2116"/>
              <a:chExt cx="2160" cy="1480"/>
            </a:xfrm>
          </p:grpSpPr>
          <p:sp>
            <p:nvSpPr>
              <p:cNvPr id="108571" name="Oval 16"/>
              <p:cNvSpPr>
                <a:spLocks noChangeArrowheads="1"/>
              </p:cNvSpPr>
              <p:nvPr/>
            </p:nvSpPr>
            <p:spPr bwMode="auto">
              <a:xfrm>
                <a:off x="2880" y="2116"/>
                <a:ext cx="1000" cy="143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defTabSz="4556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defTabSz="4556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defTabSz="4556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defTabSz="4556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8572" name="Oval 17"/>
              <p:cNvSpPr>
                <a:spLocks noChangeArrowheads="1"/>
              </p:cNvSpPr>
              <p:nvPr/>
            </p:nvSpPr>
            <p:spPr bwMode="auto">
              <a:xfrm>
                <a:off x="4272" y="2116"/>
                <a:ext cx="768" cy="14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defTabSz="4556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defTabSz="4556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defTabSz="4556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defTabSz="4556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8573" name="Line 18"/>
              <p:cNvSpPr>
                <a:spLocks noChangeShapeType="1"/>
              </p:cNvSpPr>
              <p:nvPr/>
            </p:nvSpPr>
            <p:spPr bwMode="auto">
              <a:xfrm>
                <a:off x="3504" y="2304"/>
                <a:ext cx="1000" cy="0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574" name="Line 19"/>
              <p:cNvSpPr>
                <a:spLocks noChangeShapeType="1"/>
              </p:cNvSpPr>
              <p:nvPr/>
            </p:nvSpPr>
            <p:spPr bwMode="auto">
              <a:xfrm>
                <a:off x="3552" y="2688"/>
                <a:ext cx="952" cy="0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575" name="Line 20"/>
              <p:cNvSpPr>
                <a:spLocks noChangeShapeType="1"/>
              </p:cNvSpPr>
              <p:nvPr/>
            </p:nvSpPr>
            <p:spPr bwMode="auto">
              <a:xfrm>
                <a:off x="3552" y="2692"/>
                <a:ext cx="904" cy="328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576" name="Line 21"/>
              <p:cNvSpPr>
                <a:spLocks noChangeShapeType="1"/>
              </p:cNvSpPr>
              <p:nvPr/>
            </p:nvSpPr>
            <p:spPr bwMode="auto">
              <a:xfrm>
                <a:off x="3456" y="3076"/>
                <a:ext cx="1096" cy="280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8569" name="Text Box 22"/>
            <p:cNvSpPr txBox="1">
              <a:spLocks noChangeArrowheads="1"/>
            </p:cNvSpPr>
            <p:nvPr/>
          </p:nvSpPr>
          <p:spPr bwMode="auto">
            <a:xfrm>
              <a:off x="910" y="2996"/>
              <a:ext cx="320" cy="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400" b="1"/>
                <a:t>2</a:t>
              </a:r>
            </a:p>
            <a:p>
              <a:r>
                <a:rPr lang="en-US" altLang="en-US" sz="2400" b="1"/>
                <a:t>–1</a:t>
              </a:r>
            </a:p>
            <a:p>
              <a:r>
                <a:rPr lang="en-US" altLang="en-US" sz="2400" b="1"/>
                <a:t>3</a:t>
              </a:r>
            </a:p>
          </p:txBody>
        </p:sp>
        <p:sp>
          <p:nvSpPr>
            <p:cNvPr id="108570" name="Text Box 23"/>
            <p:cNvSpPr txBox="1">
              <a:spLocks noChangeArrowheads="1"/>
            </p:cNvSpPr>
            <p:nvPr/>
          </p:nvSpPr>
          <p:spPr bwMode="auto">
            <a:xfrm>
              <a:off x="1936" y="2976"/>
              <a:ext cx="320" cy="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400" b="1"/>
                <a:t>2</a:t>
              </a:r>
            </a:p>
            <a:p>
              <a:r>
                <a:rPr lang="en-US" altLang="en-US" sz="2400" b="1"/>
                <a:t>3</a:t>
              </a:r>
            </a:p>
            <a:p>
              <a:r>
                <a:rPr lang="en-US" altLang="en-US" sz="2400" b="1"/>
                <a:t>–2</a:t>
              </a:r>
            </a:p>
            <a:p>
              <a:r>
                <a:rPr lang="en-US" altLang="en-US" sz="2400" b="1"/>
                <a:t>0</a:t>
              </a:r>
            </a:p>
          </p:txBody>
        </p:sp>
      </p:grpSp>
      <p:sp>
        <p:nvSpPr>
          <p:cNvPr id="37" name="TPAnswers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1652250" y="5426075"/>
            <a:ext cx="4114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5400" b="1">
                <a:solidFill>
                  <a:srgbClr val="009900"/>
                </a:solidFill>
              </a:rPr>
              <a:t>Choice 1</a:t>
            </a:r>
          </a:p>
        </p:txBody>
      </p:sp>
      <p:sp>
        <p:nvSpPr>
          <p:cNvPr id="108563" name="Rectangle 22"/>
          <p:cNvSpPr>
            <a:spLocks noChangeArrowheads="1"/>
          </p:cNvSpPr>
          <p:nvPr/>
        </p:nvSpPr>
        <p:spPr bwMode="auto">
          <a:xfrm>
            <a:off x="6119813" y="7559675"/>
            <a:ext cx="86026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32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4. Which relation mapping represents a function?</a:t>
            </a:r>
            <a:endParaRPr lang="en-US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PAnswers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919788" y="8420100"/>
            <a:ext cx="8305800" cy="98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609600" indent="-609600" defTabSz="914400" eaLnBrk="1" hangingPunct="1"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en-US" altLang="en-US" sz="3200" kern="0">
                <a:latin typeface="Times New Roman" pitchFamily="18" charset="0"/>
                <a:cs typeface="Times New Roman" pitchFamily="18" charset="0"/>
              </a:rPr>
              <a:t>A.						B.						</a:t>
            </a:r>
          </a:p>
        </p:txBody>
      </p:sp>
      <p:pic>
        <p:nvPicPr>
          <p:cNvPr id="108565" name="Picture 2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588" y="8496300"/>
            <a:ext cx="25908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66" name="Picture 2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788" y="8572500"/>
            <a:ext cx="23622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9512300" y="10691813"/>
            <a:ext cx="762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CEF62256-9929-5E80-DCB3-2B4FDC3A2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7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/>
      <p:bldP spid="37" grpId="0" build="p"/>
      <p:bldP spid="42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1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9572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9574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9575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8250" y="1692275"/>
            <a:ext cx="13411200" cy="883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xmlns="" id="{E0425472-F9B6-FA4C-1A49-BBB6CDFB1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97483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380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382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383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30728" name="Rectangle 1"/>
          <p:cNvSpPr>
            <a:spLocks noChangeArrowheads="1"/>
          </p:cNvSpPr>
          <p:nvPr/>
        </p:nvSpPr>
        <p:spPr bwMode="auto">
          <a:xfrm>
            <a:off x="1008063" y="1616075"/>
            <a:ext cx="18949987" cy="968829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marL="114300">
              <a:lnSpc>
                <a:spcPct val="180000"/>
              </a:lnSpc>
              <a:spcBef>
                <a:spcPts val="100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Counting on functions:</a:t>
            </a:r>
          </a:p>
          <a:p>
            <a:pPr marL="114300">
              <a:lnSpc>
                <a:spcPct val="180000"/>
              </a:lnSpc>
              <a:spcBef>
                <a:spcPts val="100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Let |A|=m, |B|=n   That is A={a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,……….a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} and B={b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,b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,…………..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3200" baseline="-25000" dirty="0" err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 marL="114300">
              <a:lnSpc>
                <a:spcPct val="180000"/>
              </a:lnSpc>
              <a:spcBef>
                <a:spcPts val="100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F: A </a:t>
            </a:r>
            <a:r>
              <a:rPr lang="en-US" sz="3200" dirty="0"/>
              <a:t>→ B is {(a</a:t>
            </a:r>
            <a:r>
              <a:rPr lang="en-US" sz="3200" baseline="-25000" dirty="0"/>
              <a:t>1</a:t>
            </a:r>
            <a:r>
              <a:rPr lang="en-US" sz="3200" dirty="0"/>
              <a:t>,x</a:t>
            </a:r>
            <a:r>
              <a:rPr lang="en-US" sz="3200" baseline="-25000" dirty="0"/>
              <a:t>1</a:t>
            </a:r>
            <a:r>
              <a:rPr lang="en-US" sz="3200" dirty="0"/>
              <a:t>),(a</a:t>
            </a:r>
            <a:r>
              <a:rPr lang="en-US" sz="3200" baseline="-25000" dirty="0"/>
              <a:t>2</a:t>
            </a:r>
            <a:r>
              <a:rPr lang="en-US" sz="3200" dirty="0"/>
              <a:t>,x</a:t>
            </a:r>
            <a:r>
              <a:rPr lang="en-US" sz="3200" baseline="-25000" dirty="0"/>
              <a:t>2</a:t>
            </a:r>
            <a:r>
              <a:rPr lang="en-US" sz="3200" dirty="0"/>
              <a:t>),………………(</a:t>
            </a:r>
            <a:r>
              <a:rPr lang="en-US" sz="3200" dirty="0" err="1"/>
              <a:t>a</a:t>
            </a:r>
            <a:r>
              <a:rPr lang="en-US" sz="3200" baseline="-25000" dirty="0" err="1"/>
              <a:t>m</a:t>
            </a:r>
            <a:r>
              <a:rPr lang="en-US" sz="3200" dirty="0" err="1"/>
              <a:t>,x</a:t>
            </a:r>
            <a:r>
              <a:rPr lang="en-US" sz="3200" baseline="-25000" dirty="0" err="1"/>
              <a:t>m</a:t>
            </a:r>
            <a:r>
              <a:rPr lang="en-US" sz="3200" dirty="0"/>
              <a:t>)} where </a:t>
            </a:r>
          </a:p>
          <a:p>
            <a:pPr marL="114300">
              <a:lnSpc>
                <a:spcPct val="180000"/>
              </a:lnSpc>
              <a:spcBef>
                <a:spcPts val="100"/>
              </a:spcBef>
              <a:defRPr/>
            </a:pPr>
            <a:r>
              <a:rPr lang="en-US" sz="3200" dirty="0"/>
              <a:t>x</a:t>
            </a:r>
            <a:r>
              <a:rPr lang="en-US" sz="3200" baseline="-25000" dirty="0"/>
              <a:t>1 </a:t>
            </a:r>
            <a:r>
              <a:rPr lang="en-US" sz="3200" dirty="0"/>
              <a:t>can be any element from set B that is {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,b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,…………..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3200" baseline="-25000" dirty="0" err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},</a:t>
            </a:r>
          </a:p>
          <a:p>
            <a:pPr marL="114300">
              <a:lnSpc>
                <a:spcPct val="180000"/>
              </a:lnSpc>
              <a:spcBef>
                <a:spcPts val="100"/>
              </a:spcBef>
              <a:defRPr/>
            </a:pPr>
            <a:r>
              <a:rPr lang="en-US" sz="3200" dirty="0"/>
              <a:t>x</a:t>
            </a:r>
            <a:r>
              <a:rPr lang="en-US" sz="3200" baseline="-25000" dirty="0"/>
              <a:t>2</a:t>
            </a:r>
            <a:r>
              <a:rPr lang="en-US" sz="3200" dirty="0"/>
              <a:t> can be any element from set B that is {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,b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,…………..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3200" baseline="-25000" dirty="0" err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},</a:t>
            </a:r>
          </a:p>
          <a:p>
            <a:pPr marL="114300">
              <a:spcBef>
                <a:spcPts val="100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114300">
              <a:spcBef>
                <a:spcPts val="100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114300">
              <a:spcBef>
                <a:spcPts val="100"/>
              </a:spcBef>
              <a:defRPr/>
            </a:pPr>
            <a:r>
              <a:rPr lang="en-US" sz="3200" dirty="0" err="1"/>
              <a:t>x</a:t>
            </a:r>
            <a:r>
              <a:rPr lang="en-US" sz="3200" baseline="-25000" dirty="0" err="1"/>
              <a:t>m</a:t>
            </a:r>
            <a:r>
              <a:rPr lang="en-US" sz="3200" dirty="0"/>
              <a:t> can be any element from set B that is {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,b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,…………..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3200" baseline="-25000" dirty="0" err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},</a:t>
            </a:r>
          </a:p>
          <a:p>
            <a:pPr marL="114300">
              <a:lnSpc>
                <a:spcPct val="180000"/>
              </a:lnSpc>
              <a:spcBef>
                <a:spcPts val="100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By product rule there are n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= |B|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|A|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functions from A to B.</a:t>
            </a:r>
          </a:p>
          <a:p>
            <a:pPr marL="114300">
              <a:lnSpc>
                <a:spcPct val="180000"/>
              </a:lnSpc>
              <a:spcBef>
                <a:spcPts val="100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That is for 1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st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element n choices, 2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element n choices………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200" baseline="30000" dirty="0" err="1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element n choices. </a:t>
            </a:r>
          </a:p>
          <a:p>
            <a:pPr marL="114300">
              <a:lnSpc>
                <a:spcPct val="180000"/>
              </a:lnSpc>
              <a:spcBef>
                <a:spcPts val="100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    n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……………………= n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m</a:t>
            </a:r>
          </a:p>
          <a:p>
            <a:pPr marL="114300">
              <a:lnSpc>
                <a:spcPct val="180000"/>
              </a:lnSpc>
              <a:spcBef>
                <a:spcPts val="100"/>
              </a:spcBef>
              <a:defRPr/>
            </a:pPr>
            <a:endParaRPr lang="en-IN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847CF866-EB41-24CC-77BC-645FF11E9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00164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380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382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383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30728" name="Rectangle 1"/>
          <p:cNvSpPr>
            <a:spLocks noChangeArrowheads="1"/>
          </p:cNvSpPr>
          <p:nvPr/>
        </p:nvSpPr>
        <p:spPr bwMode="auto">
          <a:xfrm>
            <a:off x="755651" y="1616075"/>
            <a:ext cx="19202400" cy="54748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114300">
              <a:lnSpc>
                <a:spcPct val="180000"/>
              </a:lnSpc>
              <a:spcBef>
                <a:spcPts val="100"/>
              </a:spcBef>
              <a:defRPr/>
            </a:pPr>
            <a:r>
              <a:rPr lang="en-IN" sz="3200" dirty="0">
                <a:latin typeface="Times New Roman" pitchFamily="18" charset="0"/>
                <a:cs typeface="Times New Roman" pitchFamily="18" charset="0"/>
              </a:rPr>
              <a:t>Ex: If |A| = 3, |B| = 4 Then f</a:t>
            </a:r>
            <a:r>
              <a:rPr lang="en-IN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IN" sz="3200" dirty="0">
                <a:latin typeface="Times New Roman" pitchFamily="18" charset="0"/>
                <a:cs typeface="Times New Roman" pitchFamily="18" charset="0"/>
              </a:rPr>
              <a:t>: A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→ B, f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: B → A</a:t>
            </a:r>
            <a:r>
              <a:rPr lang="en-IN" sz="3200" dirty="0">
                <a:latin typeface="Times New Roman" pitchFamily="18" charset="0"/>
                <a:cs typeface="Times New Roman" pitchFamily="18" charset="0"/>
              </a:rPr>
              <a:t>  Find the # of possible f</a:t>
            </a:r>
            <a:r>
              <a:rPr lang="en-IN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IN" sz="3200" dirty="0">
                <a:latin typeface="Times New Roman" pitchFamily="18" charset="0"/>
                <a:cs typeface="Times New Roman" pitchFamily="18" charset="0"/>
              </a:rPr>
              <a:t> and f</a:t>
            </a:r>
            <a:r>
              <a:rPr lang="en-IN" sz="3200" baseline="-25000" dirty="0">
                <a:latin typeface="Times New Roman" pitchFamily="18" charset="0"/>
                <a:cs typeface="Times New Roman" pitchFamily="18" charset="0"/>
              </a:rPr>
              <a:t>2.</a:t>
            </a:r>
          </a:p>
          <a:p>
            <a:pPr marL="114300">
              <a:lnSpc>
                <a:spcPct val="180000"/>
              </a:lnSpc>
              <a:spcBef>
                <a:spcPts val="100"/>
              </a:spcBef>
              <a:defRPr/>
            </a:pPr>
            <a:r>
              <a:rPr lang="en-IN" sz="3200" b="1" dirty="0" err="1">
                <a:latin typeface="Times New Roman" pitchFamily="18" charset="0"/>
                <a:cs typeface="Times New Roman" pitchFamily="18" charset="0"/>
              </a:rPr>
              <a:t>Soln</a:t>
            </a:r>
            <a:r>
              <a:rPr lang="en-IN" sz="3200" b="1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IN" sz="3200" dirty="0">
                <a:latin typeface="Times New Roman" pitchFamily="18" charset="0"/>
                <a:cs typeface="Times New Roman" pitchFamily="18" charset="0"/>
              </a:rPr>
              <a:t>Since f</a:t>
            </a:r>
            <a:r>
              <a:rPr lang="en-IN" sz="3200" baseline="-25000" dirty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IN" sz="3200" dirty="0">
                <a:latin typeface="Times New Roman" pitchFamily="18" charset="0"/>
                <a:cs typeface="Times New Roman" pitchFamily="18" charset="0"/>
              </a:rPr>
              <a:t>is a function from A to B, </a:t>
            </a:r>
            <a:r>
              <a:rPr lang="en-IN" sz="3200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3200" dirty="0">
                <a:latin typeface="Times New Roman" pitchFamily="18" charset="0"/>
                <a:cs typeface="Times New Roman" pitchFamily="18" charset="0"/>
              </a:rPr>
              <a:t> # of possible f</a:t>
            </a:r>
            <a:r>
              <a:rPr lang="en-IN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IN" sz="3200" dirty="0">
                <a:latin typeface="Times New Roman" pitchFamily="18" charset="0"/>
                <a:cs typeface="Times New Roman" pitchFamily="18" charset="0"/>
              </a:rPr>
              <a:t> = |B|</a:t>
            </a:r>
            <a:r>
              <a:rPr lang="en-IN" sz="3200" baseline="30000" dirty="0">
                <a:latin typeface="Times New Roman" pitchFamily="18" charset="0"/>
                <a:cs typeface="Times New Roman" pitchFamily="18" charset="0"/>
              </a:rPr>
              <a:t>|A| </a:t>
            </a:r>
            <a:r>
              <a:rPr lang="en-IN" sz="3200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IN" sz="3200" baseline="30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3200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IN" sz="3200" baseline="30000" dirty="0">
                <a:latin typeface="Times New Roman" pitchFamily="18" charset="0"/>
                <a:cs typeface="Times New Roman" pitchFamily="18" charset="0"/>
              </a:rPr>
              <a:t>3=</a:t>
            </a:r>
            <a:r>
              <a:rPr lang="en-IN" sz="3200" dirty="0">
                <a:latin typeface="Times New Roman" pitchFamily="18" charset="0"/>
                <a:cs typeface="Times New Roman" pitchFamily="18" charset="0"/>
              </a:rPr>
              <a:t>64</a:t>
            </a:r>
          </a:p>
          <a:p>
            <a:pPr marL="114300">
              <a:lnSpc>
                <a:spcPct val="180000"/>
              </a:lnSpc>
              <a:spcBef>
                <a:spcPts val="100"/>
              </a:spcBef>
              <a:defRPr/>
            </a:pPr>
            <a:r>
              <a:rPr lang="en-IN" sz="3200" dirty="0">
                <a:latin typeface="Times New Roman" pitchFamily="18" charset="0"/>
                <a:cs typeface="Times New Roman" pitchFamily="18" charset="0"/>
              </a:rPr>
              <a:t>Since f</a:t>
            </a:r>
            <a:r>
              <a:rPr lang="en-IN" sz="3200" baseline="-25000" dirty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IN" sz="3200" dirty="0">
                <a:latin typeface="Times New Roman" pitchFamily="18" charset="0"/>
                <a:cs typeface="Times New Roman" pitchFamily="18" charset="0"/>
              </a:rPr>
              <a:t>is a function from B to A, </a:t>
            </a:r>
            <a:r>
              <a:rPr lang="en-IN" sz="3200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3200" dirty="0">
                <a:latin typeface="Times New Roman" pitchFamily="18" charset="0"/>
                <a:cs typeface="Times New Roman" pitchFamily="18" charset="0"/>
              </a:rPr>
              <a:t> # of possible f</a:t>
            </a:r>
            <a:r>
              <a:rPr lang="en-IN" sz="32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IN" sz="3200" dirty="0">
                <a:latin typeface="Times New Roman" pitchFamily="18" charset="0"/>
                <a:cs typeface="Times New Roman" pitchFamily="18" charset="0"/>
              </a:rPr>
              <a:t> = |A|</a:t>
            </a:r>
            <a:r>
              <a:rPr lang="en-IN" sz="3200" baseline="30000" dirty="0">
                <a:latin typeface="Times New Roman" pitchFamily="18" charset="0"/>
                <a:cs typeface="Times New Roman" pitchFamily="18" charset="0"/>
              </a:rPr>
              <a:t>|B| </a:t>
            </a:r>
            <a:r>
              <a:rPr lang="en-IN" sz="3200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IN" sz="3200" baseline="30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32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IN" sz="3200" baseline="30000" dirty="0">
                <a:latin typeface="Times New Roman" pitchFamily="18" charset="0"/>
                <a:cs typeface="Times New Roman" pitchFamily="18" charset="0"/>
              </a:rPr>
              <a:t>4=</a:t>
            </a:r>
            <a:r>
              <a:rPr lang="en-IN" sz="3200" dirty="0">
                <a:latin typeface="Times New Roman" pitchFamily="18" charset="0"/>
                <a:cs typeface="Times New Roman" pitchFamily="18" charset="0"/>
              </a:rPr>
              <a:t>81</a:t>
            </a:r>
          </a:p>
          <a:p>
            <a:pPr marL="114300">
              <a:lnSpc>
                <a:spcPct val="180000"/>
              </a:lnSpc>
              <a:spcBef>
                <a:spcPts val="100"/>
              </a:spcBef>
              <a:defRPr/>
            </a:pPr>
            <a:endParaRPr lang="en-IN" sz="3200" dirty="0">
              <a:latin typeface="Times New Roman" pitchFamily="18" charset="0"/>
              <a:cs typeface="Times New Roman" pitchFamily="18" charset="0"/>
            </a:endParaRPr>
          </a:p>
          <a:p>
            <a:pPr marL="114300">
              <a:lnSpc>
                <a:spcPct val="180000"/>
              </a:lnSpc>
              <a:spcBef>
                <a:spcPts val="100"/>
              </a:spcBef>
              <a:defRPr/>
            </a:pPr>
            <a:r>
              <a:rPr lang="en-IN" sz="3200" b="1" dirty="0">
                <a:latin typeface="Times New Roman" pitchFamily="18" charset="0"/>
                <a:cs typeface="Times New Roman" pitchFamily="18" charset="0"/>
              </a:rPr>
              <a:t>NOTE:</a:t>
            </a:r>
          </a:p>
          <a:p>
            <a:pPr marL="114300">
              <a:lnSpc>
                <a:spcPct val="180000"/>
              </a:lnSpc>
              <a:spcBef>
                <a:spcPts val="100"/>
              </a:spcBef>
              <a:defRPr/>
            </a:pPr>
            <a:r>
              <a:rPr lang="en-IN" sz="3200" b="1" dirty="0"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IN" sz="3200" dirty="0">
                <a:latin typeface="Times New Roman" pitchFamily="18" charset="0"/>
                <a:cs typeface="Times New Roman" pitchFamily="18" charset="0"/>
              </a:rPr>
              <a:t>If f</a:t>
            </a:r>
            <a:r>
              <a:rPr lang="en-IN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IN" sz="3200" dirty="0">
                <a:latin typeface="Times New Roman" pitchFamily="18" charset="0"/>
                <a:cs typeface="Times New Roman" pitchFamily="18" charset="0"/>
              </a:rPr>
              <a:t>: A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→ B, if we interchange components of ordered pairs of f, we may not always get a function from B to A.</a:t>
            </a:r>
            <a:endParaRPr lang="en-IN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1B7CFA94-F222-EA11-D188-7AEC768BF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067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25400" y="0"/>
            <a:ext cx="20110450" cy="11309350"/>
          </a:xfrm>
          <a:prstGeom prst="rect">
            <a:avLst/>
          </a:prstGeom>
          <a:solidFill>
            <a:schemeClr val="lt1">
              <a:alpha val="99000"/>
            </a:schemeClr>
          </a:solidFill>
          <a:ln w="76200">
            <a:solidFill>
              <a:srgbClr val="00589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27" tIns="45711" rIns="91427" bIns="45711" anchor="ctr"/>
          <a:lstStyle/>
          <a:p>
            <a:pPr algn="ctr" defTabSz="457131">
              <a:defRPr/>
            </a:pPr>
            <a:endParaRPr lang="en-US" altLang="en-US" sz="5900" b="1" dirty="0">
              <a:solidFill>
                <a:schemeClr val="tx2"/>
              </a:solidFill>
              <a:latin typeface="Castellar" pitchFamily="18" charset="0"/>
            </a:endParaRPr>
          </a:p>
        </p:txBody>
      </p:sp>
      <p:sp>
        <p:nvSpPr>
          <p:cNvPr id="19460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9461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9463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9464" name="Title 10"/>
          <p:cNvSpPr>
            <a:spLocks noGrp="1"/>
          </p:cNvSpPr>
          <p:nvPr>
            <p:ph type="title"/>
          </p:nvPr>
        </p:nvSpPr>
        <p:spPr>
          <a:xfrm>
            <a:off x="15081250" y="407988"/>
            <a:ext cx="4441825" cy="947737"/>
          </a:xfrm>
        </p:spPr>
        <p:txBody>
          <a:bodyPr/>
          <a:lstStyle/>
          <a:p>
            <a:pPr algn="r" eaLnBrk="1" hangingPunct="1"/>
            <a:r>
              <a:rPr lang="en-US" altLang="en-US">
                <a:latin typeface="Playfair Display" charset="0"/>
              </a:rPr>
              <a:t>Go, change the world</a:t>
            </a:r>
          </a:p>
        </p:txBody>
      </p:sp>
      <p:sp>
        <p:nvSpPr>
          <p:cNvPr id="13321" name="TextBox 1"/>
          <p:cNvSpPr txBox="1">
            <a:spLocks noChangeArrowheads="1"/>
          </p:cNvSpPr>
          <p:nvPr/>
        </p:nvSpPr>
        <p:spPr bwMode="auto">
          <a:xfrm>
            <a:off x="1004888" y="1844675"/>
            <a:ext cx="15371762" cy="35401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r>
              <a:rPr lang="en-US" sz="3200" b="1" u="heavy" dirty="0">
                <a:latin typeface="Times New Roman" pitchFamily="18" charset="0"/>
                <a:cs typeface="Times New Roman" pitchFamily="18" charset="0"/>
              </a:rPr>
              <a:t>Matrix representation of a relation / Relation Matrix: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Let A = {a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 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 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3…..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	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} and B = {b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 b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,b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3…..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	b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} be any two finite sets.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Let R be relation from A to B then the matrix of the relation R is defined as the m x n matrix,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 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= [M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ij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]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Where M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ij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= 1, if (a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 b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) Є R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                 = 0, if (a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 b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IN" sz="3200" b="1" dirty="0">
                <a:latin typeface="Times New Roman" pitchFamily="18" charset="0"/>
                <a:cs typeface="Times New Roman" pitchFamily="18" charset="0"/>
              </a:rPr>
              <a:t>∉</a:t>
            </a:r>
            <a:r>
              <a:rPr lang="en-IN" sz="32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R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466" name="TextBox 2"/>
          <p:cNvSpPr txBox="1">
            <a:spLocks noChangeArrowheads="1"/>
          </p:cNvSpPr>
          <p:nvPr/>
        </p:nvSpPr>
        <p:spPr bwMode="auto">
          <a:xfrm>
            <a:off x="1060450" y="5384800"/>
            <a:ext cx="17449800" cy="501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(a) Let, A={1,2,3} and B={x,4},R={(1,x),(1,4),(2,4),(3,x)}</a:t>
            </a:r>
          </a:p>
          <a:p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		1 1</a:t>
            </a:r>
          </a:p>
          <a:p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en-US" sz="32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=  0 1</a:t>
            </a:r>
          </a:p>
          <a:p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        1 0</a:t>
            </a:r>
          </a:p>
          <a:p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(b)Define set,</a:t>
            </a:r>
            <a:endParaRPr lang="en-IN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 A = {a</a:t>
            </a:r>
            <a:r>
              <a:rPr lang="en-US" altLang="en-US" sz="32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, a</a:t>
            </a:r>
            <a:r>
              <a:rPr lang="en-US" altLang="en-US" sz="32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, a</a:t>
            </a:r>
            <a:r>
              <a:rPr lang="en-US" altLang="en-US" sz="32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} and B = {b</a:t>
            </a:r>
            <a:r>
              <a:rPr lang="en-US" altLang="en-US" sz="32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, b</a:t>
            </a:r>
            <a:r>
              <a:rPr lang="en-US" altLang="en-US" sz="32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, b</a:t>
            </a:r>
            <a:r>
              <a:rPr lang="en-US" altLang="en-US" sz="32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, b</a:t>
            </a:r>
            <a:r>
              <a:rPr lang="en-US" altLang="en-US" sz="32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IN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R = {(a</a:t>
            </a:r>
            <a:r>
              <a:rPr lang="en-US" altLang="en-US" sz="32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1,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b</a:t>
            </a:r>
            <a:r>
              <a:rPr lang="en-US" altLang="en-US" sz="32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) (a</a:t>
            </a:r>
            <a:r>
              <a:rPr lang="en-US" altLang="en-US" sz="32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1,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b</a:t>
            </a:r>
            <a:r>
              <a:rPr lang="en-US" altLang="en-US" sz="32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) (a</a:t>
            </a:r>
            <a:r>
              <a:rPr lang="en-US" altLang="en-US" sz="32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, b</a:t>
            </a:r>
            <a:r>
              <a:rPr lang="en-US" altLang="en-US" sz="32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) (a</a:t>
            </a:r>
            <a:r>
              <a:rPr lang="en-US" altLang="en-US" sz="32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, b</a:t>
            </a:r>
            <a:r>
              <a:rPr lang="en-US" altLang="en-US" sz="32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) (a</a:t>
            </a:r>
            <a:r>
              <a:rPr lang="en-US" altLang="en-US" sz="32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, b</a:t>
            </a:r>
            <a:r>
              <a:rPr lang="en-US" altLang="en-US" sz="32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) (a</a:t>
            </a:r>
            <a:r>
              <a:rPr lang="en-US" altLang="en-US" sz="32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, b</a:t>
            </a:r>
            <a:r>
              <a:rPr lang="en-US" altLang="en-US" sz="32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)}</a:t>
            </a:r>
          </a:p>
          <a:p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Then its matrix representation is as below: </a:t>
            </a:r>
          </a:p>
          <a:p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Left Bracket 13"/>
          <p:cNvSpPr/>
          <p:nvPr/>
        </p:nvSpPr>
        <p:spPr>
          <a:xfrm>
            <a:off x="1974850" y="6035675"/>
            <a:ext cx="76200" cy="1219200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ight Bracket 14"/>
          <p:cNvSpPr/>
          <p:nvPr/>
        </p:nvSpPr>
        <p:spPr>
          <a:xfrm>
            <a:off x="2584450" y="6035675"/>
            <a:ext cx="152400" cy="1219200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" name="Picture 1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204450" y="7712075"/>
            <a:ext cx="2895600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078B88E8-CAE8-49CE-0633-C627236C6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3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404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406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407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10" name="object 5"/>
          <p:cNvSpPr txBox="1"/>
          <p:nvPr/>
        </p:nvSpPr>
        <p:spPr>
          <a:xfrm>
            <a:off x="647368" y="1235593"/>
            <a:ext cx="18340387" cy="7399462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240030">
              <a:tabLst>
                <a:tab pos="469900" algn="l"/>
              </a:tabLst>
              <a:defRPr/>
            </a:pPr>
            <a:r>
              <a:rPr lang="en-US" sz="3200" b="1" spc="-5" dirty="0">
                <a:latin typeface="Times New Roman" pitchFamily="18" charset="0"/>
                <a:cs typeface="Times New Roman" pitchFamily="18" charset="0"/>
              </a:rPr>
              <a:t>1.One-to-one 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function or</a:t>
            </a:r>
            <a:r>
              <a:rPr lang="en-US" sz="3200" b="1" spc="-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spc="-5" dirty="0">
                <a:latin typeface="Times New Roman" pitchFamily="18" charset="0"/>
                <a:cs typeface="Times New Roman" pitchFamily="18" charset="0"/>
              </a:rPr>
              <a:t>injective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25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A function f: A→B is injective or one-to-one function if for every b ∈ B, there exists at most one a ∈ A such that f(a) = b. This means a function f is injective if f(a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) = f(a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3200" dirty="0"/>
              <a:t>⇒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= 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2.</a:t>
            </a:r>
          </a:p>
          <a:p>
            <a:pPr>
              <a:spcBef>
                <a:spcPts val="25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That is if f is a function from A to B then every element of B appears at most once as the image of an element of A. or every element of A has distinct image in B.</a:t>
            </a:r>
          </a:p>
          <a:p>
            <a:pPr>
              <a:spcBef>
                <a:spcPts val="25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Example </a:t>
            </a:r>
          </a:p>
          <a:p>
            <a:pPr>
              <a:spcBef>
                <a:spcPts val="25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. f: N →N, f(x) = 5x is injective. </a:t>
            </a:r>
          </a:p>
          <a:p>
            <a:pPr>
              <a:spcBef>
                <a:spcPts val="25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. f: Z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→Z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 f(x) =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IN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is injective. </a:t>
            </a:r>
          </a:p>
          <a:p>
            <a:pPr>
              <a:spcBef>
                <a:spcPts val="25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. f: Z→Z, f(x) =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IN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is not injective as (–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x)</a:t>
            </a:r>
            <a:r>
              <a:rPr lang="en-IN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IN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25"/>
              </a:spcBef>
              <a:defRPr/>
            </a:pPr>
            <a:r>
              <a:rPr lang="en-US" sz="3200" b="1" dirty="0">
                <a:latin typeface="Times New Roman" panose="02020603050405020304" pitchFamily="18" charset="0"/>
                <a:cs typeface="Times New Roman" pitchFamily="18" charset="0"/>
              </a:rPr>
              <a:t>4.</a:t>
            </a:r>
            <a:r>
              <a:rPr lang="en-US" sz="3200" dirty="0">
                <a:latin typeface="Times New Roman" panose="02020603050405020304" pitchFamily="18" charset="0"/>
                <a:cs typeface="Times New Roman" pitchFamily="18" charset="0"/>
              </a:rPr>
              <a:t> Show that the function f: R → R defined by f(x)=3x+7   ∀x ∈R.</a:t>
            </a:r>
          </a:p>
          <a:p>
            <a:pPr>
              <a:spcBef>
                <a:spcPts val="25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     Proof: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  let x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∈ R, f(x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)= f(x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) ⇒ x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= x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2 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25"/>
              </a:spcBef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So, f is one to one.</a:t>
            </a:r>
          </a:p>
          <a:p>
            <a:pPr>
              <a:spcBef>
                <a:spcPts val="25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5.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Is function f: R → R defined by f(x)=x</a:t>
            </a:r>
            <a:r>
              <a:rPr lang="en-US" sz="3200" baseline="30000" dirty="0">
                <a:latin typeface="Times New Roman" panose="02020603050405020304" pitchFamily="18" charset="0"/>
                <a:cs typeface="Times New Roman" pitchFamily="18" charset="0"/>
              </a:rPr>
              <a:t>2</a:t>
            </a:r>
            <a:r>
              <a:rPr lang="en-US" sz="3200" dirty="0">
                <a:latin typeface="Times New Roman" panose="02020603050405020304" pitchFamily="18" charset="0"/>
                <a:cs typeface="Times New Roman" pitchFamily="18" charset="0"/>
              </a:rPr>
              <a:t>-x   ∀</a:t>
            </a:r>
            <a:r>
              <a:rPr lang="en-US" sz="3200" dirty="0" err="1">
                <a:latin typeface="Times New Roman" panose="02020603050405020304" pitchFamily="18" charset="0"/>
                <a:cs typeface="Times New Roman" pitchFamily="18" charset="0"/>
              </a:rPr>
              <a:t>x∈R</a:t>
            </a:r>
            <a:r>
              <a:rPr lang="en-US" sz="3200" dirty="0">
                <a:latin typeface="Times New Roman" panose="02020603050405020304" pitchFamily="18" charset="0"/>
                <a:cs typeface="Times New Roman" pitchFamily="18" charset="0"/>
              </a:rPr>
              <a:t> a one to one?</a:t>
            </a:r>
          </a:p>
          <a:p>
            <a:pPr>
              <a:spcBef>
                <a:spcPts val="25"/>
              </a:spcBef>
              <a:defRPr/>
            </a:pPr>
            <a:r>
              <a:rPr lang="en-US" sz="3200" b="1" dirty="0" err="1">
                <a:latin typeface="Times New Roman" panose="02020603050405020304" pitchFamily="18" charset="0"/>
                <a:cs typeface="Times New Roman" pitchFamily="18" charset="0"/>
              </a:rPr>
              <a:t>Soln</a:t>
            </a:r>
            <a:r>
              <a:rPr lang="en-US" sz="3200" b="1" dirty="0">
                <a:latin typeface="Times New Roman" panose="02020603050405020304" pitchFamily="18" charset="0"/>
                <a:cs typeface="Times New Roman" pitchFamily="18" charset="0"/>
              </a:rPr>
              <a:t>: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Let x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∈ R, f(x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)= f(x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) ⇏ x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= x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2 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Since f(0)= 0 and f(1) =0   but 0 ≠ 1</a:t>
            </a:r>
          </a:p>
          <a:p>
            <a:pPr>
              <a:spcBef>
                <a:spcPts val="25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         ∴ f is not one to one.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32450" y="646906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Types of functions</a:t>
            </a:r>
          </a:p>
        </p:txBody>
      </p:sp>
      <p:pic>
        <p:nvPicPr>
          <p:cNvPr id="116738" name="Picture 2" descr="types of func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3050" y="3987482"/>
            <a:ext cx="4710297" cy="307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890E7854-FCC9-9D1F-6F3C-1C648EEC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object 4"/>
          <p:cNvSpPr>
            <a:spLocks noChangeArrowheads="1"/>
          </p:cNvSpPr>
          <p:nvPr/>
        </p:nvSpPr>
        <p:spPr bwMode="auto">
          <a:xfrm>
            <a:off x="1004888" y="301625"/>
            <a:ext cx="709612" cy="7096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403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404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" name="object 7"/>
          <p:cNvSpPr txBox="1"/>
          <p:nvPr/>
        </p:nvSpPr>
        <p:spPr>
          <a:xfrm>
            <a:off x="1822450" y="450850"/>
            <a:ext cx="1371600" cy="492125"/>
          </a:xfrm>
          <a:prstGeom prst="rect">
            <a:avLst/>
          </a:prstGeom>
        </p:spPr>
        <p:txBody>
          <a:bodyPr lIns="0" tIns="17145" rIns="0" bIns="0">
            <a:spAutoFit/>
          </a:bodyPr>
          <a:lstStyle/>
          <a:p>
            <a:pPr marL="12699" defTabSz="457131" eaLnBrk="1" fontAlgn="auto" hangingPunct="1">
              <a:lnSpc>
                <a:spcPts val="1785"/>
              </a:lnSpc>
              <a:spcBef>
                <a:spcPts val="134"/>
              </a:spcBef>
              <a:spcAft>
                <a:spcPts val="0"/>
              </a:spcAft>
              <a:defRPr/>
            </a:pPr>
            <a:r>
              <a:rPr lang="en-IN" sz="1500" b="1" spc="4" dirty="0">
                <a:solidFill>
                  <a:srgbClr val="231F20"/>
                </a:solidFill>
                <a:latin typeface="Helvetica-Bold"/>
                <a:ea typeface="+mn-ea"/>
                <a:cs typeface="Helvetica-Bold"/>
              </a:rPr>
              <a:t>RV College of </a:t>
            </a:r>
          </a:p>
          <a:p>
            <a:pPr marL="12699" defTabSz="457131" eaLnBrk="1" fontAlgn="auto" hangingPunct="1">
              <a:lnSpc>
                <a:spcPts val="1785"/>
              </a:lnSpc>
              <a:spcBef>
                <a:spcPts val="134"/>
              </a:spcBef>
              <a:spcAft>
                <a:spcPts val="0"/>
              </a:spcAft>
              <a:defRPr/>
            </a:pPr>
            <a:r>
              <a:rPr lang="en-IN" sz="1500" b="1" spc="4" dirty="0">
                <a:solidFill>
                  <a:srgbClr val="231F20"/>
                </a:solidFill>
                <a:latin typeface="Helvetica-Bold"/>
                <a:ea typeface="+mn-ea"/>
                <a:cs typeface="Helvetica-Bold"/>
              </a:rPr>
              <a:t>Engineering</a:t>
            </a:r>
            <a:endParaRPr sz="1500" dirty="0">
              <a:latin typeface="Helvetica-Bold"/>
              <a:ea typeface="+mn-ea"/>
              <a:cs typeface="Helvetica-Bold"/>
            </a:endParaRPr>
          </a:p>
        </p:txBody>
      </p:sp>
      <p:sp>
        <p:nvSpPr>
          <p:cNvPr id="102406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407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10" name="object 5"/>
          <p:cNvSpPr txBox="1"/>
          <p:nvPr/>
        </p:nvSpPr>
        <p:spPr>
          <a:xfrm>
            <a:off x="1008063" y="1192213"/>
            <a:ext cx="18340387" cy="9197390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>
              <a:spcBef>
                <a:spcPts val="25"/>
              </a:spcBef>
              <a:defRPr/>
            </a:pPr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 marL="114300">
              <a:spcBef>
                <a:spcPts val="1163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en-US" sz="3200" b="1" i="1" dirty="0">
                <a:latin typeface="Times New Roman" pitchFamily="18" charset="0"/>
                <a:cs typeface="Times New Roman" pitchFamily="18" charset="0"/>
              </a:rPr>
              <a:t>Many to one function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 marL="114300">
              <a:spcBef>
                <a:spcPts val="125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A function f is said to be a many-to-one function if  f(a) = f(b), for some  a, b </a:t>
            </a:r>
            <a:r>
              <a:rPr lang="en-US" sz="3200" b="1" dirty="0">
                <a:latin typeface="Symbol" pitchFamily="18" charset="2"/>
              </a:rPr>
              <a:t>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A.</a:t>
            </a:r>
          </a:p>
          <a:p>
            <a:pPr marL="114300">
              <a:spcBef>
                <a:spcPts val="1138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Example:</a:t>
            </a:r>
          </a:p>
          <a:p>
            <a:pPr marL="12700">
              <a:spcBef>
                <a:spcPts val="100"/>
              </a:spcBef>
              <a:defRPr/>
            </a:pPr>
            <a:r>
              <a:rPr lang="en-US" sz="3200" spc="-5" dirty="0">
                <a:latin typeface="Times New Roman" pitchFamily="18" charset="0"/>
                <a:cs typeface="Times New Roman" pitchFamily="18" charset="0"/>
              </a:rPr>
              <a:t>Here,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f (1) = f </a:t>
            </a:r>
            <a:r>
              <a:rPr lang="en-US" sz="3200" spc="-5" dirty="0">
                <a:latin typeface="Times New Roman" pitchFamily="18" charset="0"/>
                <a:cs typeface="Times New Roman" pitchFamily="18" charset="0"/>
              </a:rPr>
              <a:t>(2),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where 1,2 </a:t>
            </a:r>
            <a:r>
              <a:rPr lang="en-US" sz="3200" b="1" spc="-5" dirty="0">
                <a:latin typeface="Symbol"/>
                <a:cs typeface="Symbol"/>
              </a:rPr>
              <a:t></a:t>
            </a:r>
            <a:r>
              <a:rPr lang="en-US" sz="3200" spc="-2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spc="-5" dirty="0">
                <a:latin typeface="Times New Roman" pitchFamily="18" charset="0"/>
                <a:cs typeface="Times New Roman" pitchFamily="18" charset="0"/>
              </a:rPr>
              <a:t>A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 marL="114300">
              <a:defRPr/>
            </a:pPr>
            <a:r>
              <a:rPr lang="en-US" sz="3200" b="1" spc="-5" dirty="0">
                <a:latin typeface="Times New Roman" pitchFamily="18" charset="0"/>
                <a:cs typeface="Times New Roman" pitchFamily="18" charset="0"/>
              </a:rPr>
              <a:t>3.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i="1" dirty="0">
                <a:latin typeface="Times New Roman" pitchFamily="18" charset="0"/>
                <a:cs typeface="Times New Roman" pitchFamily="18" charset="0"/>
              </a:rPr>
              <a:t>Onto or surjection function:</a:t>
            </a:r>
          </a:p>
          <a:p>
            <a:pPr marL="114300" algn="just"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A function f: A →B is surjective (onto) if the image of f equals its range. </a:t>
            </a:r>
          </a:p>
          <a:p>
            <a:pPr marL="114300" algn="just"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Equivalently, for every b ∈ B, there exists some a ∈ A such that f(a) = b.</a:t>
            </a:r>
          </a:p>
          <a:p>
            <a:pPr marL="114300" algn="just"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This means that for any y in B, there exists some x in A such that y = f(x). </a:t>
            </a:r>
          </a:p>
          <a:p>
            <a:pPr marL="114300" algn="just">
              <a:defRPr/>
            </a:pP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  <a:p>
            <a:pPr marL="114300" algn="just"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Example 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. f : Z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→Z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, f(x) = x</a:t>
            </a:r>
            <a:r>
              <a:rPr lang="en-US" sz="3200" baseline="30000" dirty="0"/>
              <a:t>2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is not surjective.</a:t>
            </a:r>
          </a:p>
          <a:p>
            <a:pPr marL="114300" algn="just"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                2. f : Z→Z , f(x) = x</a:t>
            </a:r>
            <a:r>
              <a:rPr lang="en-US" sz="3200" baseline="30000" dirty="0"/>
              <a:t>2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is not surjective since –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ve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integers do not have pre image.</a:t>
            </a:r>
          </a:p>
          <a:p>
            <a:pPr marL="114300" algn="just"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                3. f : R→R, f(x) = x</a:t>
            </a:r>
            <a:r>
              <a:rPr lang="en-US" sz="3200" baseline="30000" dirty="0"/>
              <a:t>3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is surjective since co domain of f = R = range of f</a:t>
            </a:r>
          </a:p>
          <a:p>
            <a:pPr marL="114300" algn="just"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                4. f : R→R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, f(x) = x</a:t>
            </a:r>
            <a:r>
              <a:rPr lang="en-US" sz="3200" baseline="30000" dirty="0"/>
              <a:t>2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is onto.</a:t>
            </a:r>
          </a:p>
          <a:p>
            <a:pPr marL="114300" algn="just"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NOTE:</a:t>
            </a:r>
          </a:p>
          <a:p>
            <a:pPr marL="628650" indent="-514350" algn="just">
              <a:buFontTx/>
              <a:buAutoNum type="arabicPeriod"/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For onto functions, if f: 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3200" b="1" dirty="0">
                <a:latin typeface="Symbol" pitchFamily="18" charset="2"/>
              </a:rPr>
              <a:t> 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B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range = B</a:t>
            </a:r>
          </a:p>
          <a:p>
            <a:pPr marL="628650" indent="-514350" algn="just">
              <a:buFontTx/>
              <a:buAutoNum type="arabicPeriod"/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Onto function exists if |A| ≥ |B|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ie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m ≥ n</a:t>
            </a:r>
          </a:p>
          <a:p>
            <a:pPr marL="240030">
              <a:tabLst>
                <a:tab pos="469900" algn="l"/>
              </a:tabLst>
              <a:defRPr/>
            </a:pPr>
            <a:endParaRPr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32450" y="646906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Types of functions</a:t>
            </a:r>
          </a:p>
        </p:txBody>
      </p:sp>
      <p:sp>
        <p:nvSpPr>
          <p:cNvPr id="11" name="object 7"/>
          <p:cNvSpPr>
            <a:spLocks noChangeArrowheads="1"/>
          </p:cNvSpPr>
          <p:nvPr/>
        </p:nvSpPr>
        <p:spPr bwMode="auto">
          <a:xfrm>
            <a:off x="14852649" y="939872"/>
            <a:ext cx="3883025" cy="2926554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51428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7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3428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3430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3431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2" name="Rectangle 1"/>
          <p:cNvSpPr/>
          <p:nvPr/>
        </p:nvSpPr>
        <p:spPr>
          <a:xfrm>
            <a:off x="439737" y="1260476"/>
            <a:ext cx="19096038" cy="1041599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4.One-to-one correspondence</a:t>
            </a:r>
          </a:p>
          <a:p>
            <a:pPr algn="just">
              <a:lnSpc>
                <a:spcPct val="116000"/>
              </a:lnSpc>
              <a:spcBef>
                <a:spcPts val="975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A function f: A →B is bijective or one-to-one correspondent if and only if f is both injective and surjective.</a:t>
            </a:r>
          </a:p>
          <a:p>
            <a:pPr algn="just">
              <a:lnSpc>
                <a:spcPct val="116000"/>
              </a:lnSpc>
              <a:spcBef>
                <a:spcPts val="975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Problem: Prove that a function f: R→R defined by f(x) = 2x – 3 is a bijective function. </a:t>
            </a:r>
          </a:p>
          <a:p>
            <a:pPr algn="just">
              <a:lnSpc>
                <a:spcPct val="116000"/>
              </a:lnSpc>
              <a:spcBef>
                <a:spcPts val="975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Explanation: We have to prove this function is both injective and surjective. If f(x1) = f(x2), then 2x1 – 3 = 2x2 – 3 and it implies that x1 = x2. Hence, f is injective. Here, 2x – 3= y So, x = (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y+3)/2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which belongs to R and f(x) = y. Hence, f is surjective. Since f is both surjective and injective, we can say f is bijective.</a:t>
            </a:r>
          </a:p>
          <a:p>
            <a:pPr>
              <a:lnSpc>
                <a:spcPts val="1425"/>
              </a:lnSpc>
              <a:defRPr/>
            </a:pP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  <a:p>
            <a:pPr marL="12700">
              <a:lnSpc>
                <a:spcPct val="112000"/>
              </a:lnSpc>
              <a:spcBef>
                <a:spcPts val="100"/>
              </a:spcBef>
              <a:defRPr/>
            </a:pPr>
            <a:r>
              <a:rPr lang="en-US" sz="3200" b="1" spc="-5" dirty="0">
                <a:latin typeface="Times New Roman" pitchFamily="18" charset="0"/>
                <a:cs typeface="Times New Roman" pitchFamily="18" charset="0"/>
              </a:rPr>
              <a:t>5.Invertible</a:t>
            </a:r>
            <a:r>
              <a:rPr lang="en-US" sz="3200" b="1" spc="-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function: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A function f: A →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B is said to be an invertible function </a:t>
            </a:r>
            <a:br>
              <a:rPr lang="en-US" sz="3200" dirty="0">
                <a:latin typeface="Times New Roman" pitchFamily="18" charset="0"/>
                <a:cs typeface="Times New Roman" pitchFamily="18" charset="0"/>
              </a:rPr>
            </a:b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if its inverse relation, f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is a  function from B → A.</a:t>
            </a:r>
          </a:p>
          <a:p>
            <a:pPr marL="12700">
              <a:spcBef>
                <a:spcPts val="1188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If f: A → B is Bijection, then f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: B →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A exists, f is said to be invertible.</a:t>
            </a:r>
          </a:p>
          <a:p>
            <a:pPr>
              <a:lnSpc>
                <a:spcPts val="1425"/>
              </a:lnSpc>
              <a:defRPr/>
            </a:pP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1425"/>
              </a:lnSpc>
              <a:defRPr/>
            </a:pP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1425"/>
              </a:lnSpc>
              <a:defRPr/>
            </a:pP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1425"/>
              </a:lnSpc>
              <a:defRPr/>
            </a:pP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1425"/>
              </a:lnSpc>
              <a:defRPr/>
            </a:pP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1425"/>
              </a:lnSpc>
              <a:defRPr/>
            </a:pP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1425"/>
              </a:lnSpc>
              <a:defRPr/>
            </a:pP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1425"/>
              </a:lnSpc>
              <a:defRPr/>
            </a:pP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1425"/>
              </a:lnSpc>
              <a:defRPr/>
            </a:pP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1425"/>
              </a:lnSpc>
              <a:defRPr/>
            </a:pP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1425"/>
              </a:lnSpc>
              <a:defRPr/>
            </a:pP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1425"/>
              </a:lnSpc>
              <a:defRPr/>
            </a:pP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1425"/>
              </a:lnSpc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6.Identity function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10000"/>
              </a:lnSpc>
              <a:spcBef>
                <a:spcPts val="988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A function f: A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→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A such that f (a) = a, if a Є A is called the identity </a:t>
            </a:r>
            <a:br>
              <a:rPr lang="en-US" sz="3200" dirty="0">
                <a:latin typeface="Times New Roman" pitchFamily="18" charset="0"/>
                <a:cs typeface="Times New Roman" pitchFamily="18" charset="0"/>
              </a:rPr>
            </a:b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function or identity  mapping on A denoted by I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>
              <a:lnSpc>
                <a:spcPct val="110000"/>
              </a:lnSpc>
              <a:spcBef>
                <a:spcPts val="988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Dom (f) = Ran (f) = A</a:t>
            </a:r>
          </a:p>
          <a:p>
            <a:pPr>
              <a:lnSpc>
                <a:spcPct val="110000"/>
              </a:lnSpc>
              <a:spcBef>
                <a:spcPts val="975"/>
              </a:spcBef>
              <a:defRPr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678993" y="8104436"/>
            <a:ext cx="6477000" cy="297180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23556" y="4859429"/>
            <a:ext cx="4587875" cy="2644775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xmlns="" id="{076E6177-E9AA-5244-4868-EBB5C617C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24352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7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3428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3430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3431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2" name="Rectangle 1"/>
          <p:cNvSpPr/>
          <p:nvPr/>
        </p:nvSpPr>
        <p:spPr>
          <a:xfrm>
            <a:off x="439737" y="1260476"/>
            <a:ext cx="19096038" cy="47542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7.Constant function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12000"/>
              </a:lnSpc>
              <a:spcBef>
                <a:spcPts val="1038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A function 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: A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→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B such that f (a) =c, </a:t>
            </a:r>
            <a:r>
              <a:rPr lang="en-IN" sz="3200" dirty="0">
                <a:latin typeface="Symbol"/>
                <a:cs typeface="Symbol"/>
              </a:rPr>
              <a:t></a:t>
            </a:r>
            <a:r>
              <a:rPr lang="en-IN" sz="3200" dirty="0">
                <a:latin typeface="Times New Roman"/>
                <a:cs typeface="Times New Roman"/>
              </a:rPr>
              <a:t>a</a:t>
            </a:r>
            <a:r>
              <a:rPr lang="en-IN" sz="3200" dirty="0">
                <a:latin typeface="Symbol"/>
                <a:cs typeface="Symbol"/>
              </a:rPr>
              <a:t></a:t>
            </a:r>
            <a:r>
              <a:rPr lang="en-IN" sz="3200" dirty="0">
                <a:latin typeface="Times New Roman"/>
                <a:cs typeface="Times New Roman"/>
              </a:rPr>
              <a:t> dom </a:t>
            </a:r>
            <a:r>
              <a:rPr lang="en-IN" sz="3200" spc="-5" dirty="0">
                <a:latin typeface="Times New Roman"/>
                <a:cs typeface="Times New Roman"/>
              </a:rPr>
              <a:t>(f) 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where c is a fixed element of B, is  called a constant function.</a:t>
            </a:r>
          </a:p>
          <a:p>
            <a:pPr>
              <a:spcBef>
                <a:spcPts val="100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8.Into function</a:t>
            </a:r>
          </a:p>
          <a:p>
            <a:pPr>
              <a:lnSpc>
                <a:spcPct val="110000"/>
              </a:lnSpc>
              <a:spcBef>
                <a:spcPts val="975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A function f: A → B is said to be an into function if there exist some b in B which is not  the image of any a in A under f. (if f is not onto) </a:t>
            </a:r>
          </a:p>
          <a:p>
            <a:pPr>
              <a:lnSpc>
                <a:spcPct val="110000"/>
              </a:lnSpc>
              <a:spcBef>
                <a:spcPts val="975"/>
              </a:spcBef>
              <a:defRPr/>
            </a:pP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Defn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If f and g are functions from A-&gt; B, f=g if f(a)=g(a)</a:t>
            </a:r>
            <a:r>
              <a:rPr lang="en-US" sz="3200" dirty="0"/>
              <a:t> ∀a</a:t>
            </a:r>
            <a:r>
              <a:rPr lang="en-US" sz="3200" b="1" spc="-5" dirty="0">
                <a:latin typeface="Symbol"/>
                <a:cs typeface="Symbol"/>
              </a:rPr>
              <a:t> </a:t>
            </a:r>
            <a:r>
              <a:rPr lang="en-US" sz="3200" spc="-20" dirty="0">
                <a:latin typeface="Times New Roman" pitchFamily="18" charset="0"/>
                <a:cs typeface="Times New Roman" pitchFamily="18" charset="0"/>
              </a:rPr>
              <a:t> A.</a:t>
            </a:r>
          </a:p>
          <a:p>
            <a:pPr>
              <a:lnSpc>
                <a:spcPct val="110000"/>
              </a:lnSpc>
              <a:spcBef>
                <a:spcPts val="975"/>
              </a:spcBef>
              <a:defRPr/>
            </a:pPr>
            <a:r>
              <a:rPr lang="en-US" sz="3200" b="1" spc="-20" dirty="0">
                <a:latin typeface="Times New Roman" pitchFamily="18" charset="0"/>
                <a:cs typeface="Times New Roman" pitchFamily="18" charset="0"/>
              </a:rPr>
              <a:t>Ex: </a:t>
            </a:r>
            <a:r>
              <a:rPr lang="en-US" sz="3200" spc="-20" dirty="0">
                <a:latin typeface="Times New Roman" pitchFamily="18" charset="0"/>
                <a:cs typeface="Times New Roman" pitchFamily="18" charset="0"/>
              </a:rPr>
              <a:t>f, g: R→Z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10000"/>
              </a:lnSpc>
              <a:spcBef>
                <a:spcPts val="975"/>
              </a:spcBef>
              <a:defRPr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xmlns="" id="{0A692263-72EB-B655-1EE7-79734E23C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277507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3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404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406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407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10" name="object 5"/>
          <p:cNvSpPr txBox="1"/>
          <p:nvPr/>
        </p:nvSpPr>
        <p:spPr>
          <a:xfrm>
            <a:off x="1008063" y="1192213"/>
            <a:ext cx="18340387" cy="8876789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>
              <a:spcBef>
                <a:spcPts val="25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NOTE: #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of one to one functions where f: A →B with |A|=m, |B|=n </a:t>
            </a:r>
          </a:p>
          <a:p>
            <a:pPr>
              <a:spcBef>
                <a:spcPts val="25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That is A={a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,……….a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} and B={b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,b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,…………..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3200" baseline="-25000" dirty="0" err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>
              <a:spcBef>
                <a:spcPts val="25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Case 1: if m &gt; n then one to one function not possible</a:t>
            </a:r>
          </a:p>
          <a:p>
            <a:pPr>
              <a:spcBef>
                <a:spcPts val="25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Case 2: if m ≤ n, a one to one function has form {(a</a:t>
            </a:r>
            <a:r>
              <a:rPr lang="en-US" sz="3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,x</a:t>
            </a:r>
            <a:r>
              <a:rPr lang="en-US" sz="3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),(a</a:t>
            </a:r>
            <a:r>
              <a:rPr lang="en-US" sz="3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,x</a:t>
            </a:r>
            <a:r>
              <a:rPr lang="en-US" sz="3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),………………(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32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,x</a:t>
            </a:r>
            <a:r>
              <a:rPr lang="en-US" sz="32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)} where </a:t>
            </a:r>
          </a:p>
          <a:p>
            <a:pPr>
              <a:spcBef>
                <a:spcPts val="25"/>
              </a:spcBef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n choices for x1, (n-1) choices for x2, (n-2) choices for x3…………n-(m-1) choices for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32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spcBef>
                <a:spcPts val="25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By product rule, no of one to one functions from A to B is n (n-1) (n-2)………..n-m+1 =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nPm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25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Exercises:</a:t>
            </a:r>
          </a:p>
          <a:p>
            <a:pPr marL="514350" indent="-514350">
              <a:spcBef>
                <a:spcPts val="25"/>
              </a:spcBef>
              <a:buFontTx/>
              <a:buAutoNum type="arabicPeriod"/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If  there are 2187 functions f: 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3200" b="1" dirty="0">
                <a:latin typeface="Symbol" pitchFamily="18" charset="2"/>
              </a:rPr>
              <a:t> 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B, |B|=3, what is |A|?</a:t>
            </a:r>
          </a:p>
          <a:p>
            <a:pPr marL="514350" indent="-514350">
              <a:spcBef>
                <a:spcPts val="25"/>
              </a:spcBef>
              <a:defRPr/>
            </a:pP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Soln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: f: A</a:t>
            </a:r>
            <a:r>
              <a:rPr lang="en-US" sz="3200" b="1" dirty="0">
                <a:latin typeface="Symbol" pitchFamily="18" charset="2"/>
              </a:rPr>
              <a:t> 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B,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then the no. of functions from A to B = |B|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|A|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= 2187 = 3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7</a:t>
            </a:r>
          </a:p>
          <a:p>
            <a:pPr marL="514350" indent="-514350">
              <a:spcBef>
                <a:spcPts val="25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           ∴ |A|= 7 </a:t>
            </a:r>
          </a:p>
          <a:p>
            <a:pPr marL="514350" indent="-514350">
              <a:spcBef>
                <a:spcPts val="25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2. Let 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,……… be an integer sequence defined recursively </a:t>
            </a:r>
          </a:p>
          <a:p>
            <a:pPr marL="514350" indent="-514350">
              <a:spcBef>
                <a:spcPts val="25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) 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=1</a:t>
            </a:r>
          </a:p>
          <a:p>
            <a:pPr marL="514350" indent="-514350">
              <a:spcBef>
                <a:spcPts val="25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        ii) for all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∈Z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+,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n≥2, 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=2a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⌊n/2⌋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514350" indent="-514350">
              <a:spcBef>
                <a:spcPts val="25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Determine 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for 2≤n≤8.</a:t>
            </a:r>
          </a:p>
          <a:p>
            <a:pPr marL="514350" indent="-514350">
              <a:spcBef>
                <a:spcPts val="25"/>
              </a:spcBef>
              <a:defRPr/>
            </a:pP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Soln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=1</a:t>
            </a:r>
          </a:p>
          <a:p>
            <a:pPr marL="514350" indent="-514350">
              <a:spcBef>
                <a:spcPts val="25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=2 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⌊2/2⌋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2a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= 2                   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=2 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⌊3/2⌋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2a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= 2                     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=2 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⌊4/2⌋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2a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= 2(2)=4</a:t>
            </a:r>
          </a:p>
          <a:p>
            <a:pPr marL="514350" indent="-514350">
              <a:spcBef>
                <a:spcPts val="25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         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=2 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⌊5/2⌋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2a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= 2(2)=4          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=2 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⌊6/2⌋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2a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= 2(2) = 4          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=2 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⌊7/2⌋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2a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= 2(2)=4</a:t>
            </a:r>
          </a:p>
          <a:p>
            <a:pPr marL="514350" indent="-514350">
              <a:spcBef>
                <a:spcPts val="25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         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=2 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⌊8/2⌋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2a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= 2(4)=8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710D8D44-822B-DD9A-3530-51E0C2E73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6945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3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404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406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407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10" name="object 5"/>
          <p:cNvSpPr txBox="1"/>
          <p:nvPr/>
        </p:nvSpPr>
        <p:spPr>
          <a:xfrm>
            <a:off x="1008063" y="1192213"/>
            <a:ext cx="18340387" cy="10189969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514350" indent="-514350">
              <a:spcBef>
                <a:spcPts val="25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3. A={1,2,3,4,5} If  there are 6720 injective functions f: 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3200" b="1" dirty="0">
                <a:latin typeface="Symbol" pitchFamily="18" charset="2"/>
              </a:rPr>
              <a:t> 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B, what is |B|?</a:t>
            </a:r>
          </a:p>
          <a:p>
            <a:pPr marL="514350" indent="-514350">
              <a:spcBef>
                <a:spcPts val="25"/>
              </a:spcBef>
              <a:defRPr/>
            </a:pP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Soln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: f: A</a:t>
            </a:r>
            <a:r>
              <a:rPr lang="en-US" sz="3200" b="1" dirty="0">
                <a:latin typeface="Symbol" pitchFamily="18" charset="2"/>
              </a:rPr>
              <a:t> 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B,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then the no. of injective functions from A to B = |B| P 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|A|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= 6720 </a:t>
            </a:r>
          </a:p>
          <a:p>
            <a:pPr marL="514350" indent="-514350">
              <a:spcBef>
                <a:spcPts val="25"/>
              </a:spcBef>
              <a:defRPr/>
            </a:pPr>
            <a:endParaRPr lang="en-US" sz="3200" baseline="30000" dirty="0">
              <a:latin typeface="Times New Roman" pitchFamily="18" charset="0"/>
              <a:cs typeface="Times New Roman" pitchFamily="18" charset="0"/>
            </a:endParaRPr>
          </a:p>
          <a:p>
            <a:pPr marL="1427163" lvl="2" indent="-514350">
              <a:spcBef>
                <a:spcPts val="25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|A|=m=5</a:t>
            </a:r>
          </a:p>
          <a:p>
            <a:pPr marL="1427163" lvl="2" indent="-514350">
              <a:spcBef>
                <a:spcPts val="25"/>
              </a:spcBef>
              <a:defRPr/>
            </a:pP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nPm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=n!/(n-m)!=8720 </a:t>
            </a:r>
          </a:p>
          <a:p>
            <a:pPr marL="1427163" lvl="2" indent="-514350">
              <a:spcBef>
                <a:spcPts val="25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       = n!/(n-5)!=8720</a:t>
            </a:r>
          </a:p>
          <a:p>
            <a:pPr marL="1427163" lvl="2" indent="-514350">
              <a:spcBef>
                <a:spcPts val="25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∴ n=|B|= 8 </a:t>
            </a:r>
          </a:p>
          <a:p>
            <a:pPr>
              <a:spcBef>
                <a:spcPts val="25"/>
              </a:spcBef>
              <a:defRPr/>
            </a:pP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25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Definition:</a:t>
            </a:r>
          </a:p>
          <a:p>
            <a:pPr>
              <a:spcBef>
                <a:spcPts val="25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1. If f: A →B   and 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⊆A, then f(A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= { b ∈B | b=f(a), for some a ∈ A} and </a:t>
            </a:r>
          </a:p>
          <a:p>
            <a:pPr>
              <a:spcBef>
                <a:spcPts val="25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f(A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) is called the image of 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under f.</a:t>
            </a:r>
          </a:p>
          <a:p>
            <a:pPr>
              <a:spcBef>
                <a:spcPts val="25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Ex: If A={1,2,3,4,5}  B={w, x, y, z}  f: A →B given by f ={(1,w),(2,x),(3,x),(4,y),(5,y)}  and 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={1,2} 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={2,3,4,5}. Find the images of 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and 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under f.</a:t>
            </a:r>
          </a:p>
          <a:p>
            <a:pPr>
              <a:spcBef>
                <a:spcPts val="25"/>
              </a:spcBef>
              <a:defRPr/>
            </a:pP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Soln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>
              <a:spcBef>
                <a:spcPts val="25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f(A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)={f(1),f(2)}={w, x}</a:t>
            </a:r>
          </a:p>
          <a:p>
            <a:pPr>
              <a:spcBef>
                <a:spcPts val="25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f(A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)={f(2),f(3),f(4),f(5)}={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x,y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>
              <a:spcBef>
                <a:spcPts val="25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2. If  g: R →R, g(x)=x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then g(R)=[0, +∞]</a:t>
            </a:r>
          </a:p>
          <a:p>
            <a:pPr>
              <a:spcBef>
                <a:spcPts val="25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3. If  g: Z →Z, g(x)=x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spcBef>
                <a:spcPts val="25"/>
              </a:spcBef>
              <a:defRPr/>
            </a:pP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    Image of Z under g(z)={0,1,4,9,6…….} &amp; for 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=[-2,1] we get</a:t>
            </a:r>
          </a:p>
          <a:p>
            <a:pPr>
              <a:spcBef>
                <a:spcPts val="25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     g(A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)=[0,4]  ∵ g(-2)=4, g(-1)=1,g(0)=0,g(1)=1,g(2)=4</a:t>
            </a:r>
          </a:p>
          <a:p>
            <a:pPr>
              <a:spcBef>
                <a:spcPts val="25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    ∴ g(A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)=[0,4]</a:t>
            </a:r>
            <a:endParaRPr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13A04D1B-4746-91C8-C4CC-0362D804E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3344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3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404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406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407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10" name="object 5"/>
          <p:cNvSpPr txBox="1"/>
          <p:nvPr/>
        </p:nvSpPr>
        <p:spPr>
          <a:xfrm>
            <a:off x="1008063" y="1192213"/>
            <a:ext cx="18340387" cy="9369232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>
              <a:spcBef>
                <a:spcPts val="25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4. If h: Z →Z,  h(x, y)=2x+3y.</a:t>
            </a:r>
          </a:p>
          <a:p>
            <a:pPr>
              <a:spcBef>
                <a:spcPts val="25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	Here domain of h is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ZxZ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and codomain is Z</a:t>
            </a:r>
          </a:p>
          <a:p>
            <a:pPr lvl="1">
              <a:spcBef>
                <a:spcPts val="25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   h(0,0)=0 </a:t>
            </a:r>
          </a:p>
          <a:p>
            <a:pPr lvl="1">
              <a:spcBef>
                <a:spcPts val="25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   h(-3,7)=2(-3)+3(7)=15</a:t>
            </a:r>
          </a:p>
          <a:p>
            <a:pPr lvl="1">
              <a:spcBef>
                <a:spcPts val="25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   h(2,-1)=2(2)+3(-1)=1</a:t>
            </a:r>
          </a:p>
          <a:p>
            <a:pPr lvl="1">
              <a:spcBef>
                <a:spcPts val="25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For any n ∈Z, h(2n,-1)=2(2n)+3(-n) = n</a:t>
            </a:r>
          </a:p>
          <a:p>
            <a:pPr lvl="1">
              <a:spcBef>
                <a:spcPts val="25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h(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ZxZ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)=range of h =Z</a:t>
            </a:r>
          </a:p>
          <a:p>
            <a:pPr lvl="1">
              <a:spcBef>
                <a:spcPts val="25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For 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={(0, n)| n ∈Z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} = 0xZ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⊆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ZxZ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image of A</a:t>
            </a:r>
            <a:r>
              <a:rPr lang="en-US" sz="3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h is h(A</a:t>
            </a:r>
            <a:r>
              <a:rPr lang="en-US" sz="3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)={3,6,9……….}={3n |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n∈Z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 lvl="1">
              <a:spcBef>
                <a:spcPts val="25"/>
              </a:spcBef>
              <a:defRPr/>
            </a:pPr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25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Theorem: Let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f: A →B , 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⊆A then 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f(A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b="1" dirty="0"/>
              <a:t> ∪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) = f(A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3200" b="1" dirty="0"/>
              <a:t> ∪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f(A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spcBef>
                <a:spcPts val="25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b) f(A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b="1" dirty="0"/>
              <a:t> </a:t>
            </a:r>
            <a:r>
              <a:rPr lang="en-US" sz="3200" dirty="0"/>
              <a:t>∩</a:t>
            </a:r>
            <a:r>
              <a:rPr lang="en-US" sz="3200" b="1" dirty="0"/>
              <a:t>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) = f(A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3200" b="1" dirty="0"/>
              <a:t> </a:t>
            </a:r>
            <a:r>
              <a:rPr lang="en-US" sz="3200" dirty="0"/>
              <a:t>∩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f(A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) when f is injective</a:t>
            </a:r>
          </a:p>
          <a:p>
            <a:pPr>
              <a:spcBef>
                <a:spcPts val="25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c) f(A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b="1" dirty="0"/>
              <a:t> </a:t>
            </a:r>
            <a:r>
              <a:rPr lang="en-US" sz="3200" dirty="0"/>
              <a:t>∩</a:t>
            </a:r>
            <a:r>
              <a:rPr lang="en-US" sz="3200" b="1" dirty="0"/>
              <a:t>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) ⊆ f(A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3200" b="1" dirty="0"/>
              <a:t> </a:t>
            </a:r>
            <a:r>
              <a:rPr lang="en-US" sz="3200" dirty="0"/>
              <a:t>∩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f(A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) </a:t>
            </a:r>
          </a:p>
          <a:p>
            <a:pPr>
              <a:spcBef>
                <a:spcPts val="25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Proof: </a:t>
            </a:r>
          </a:p>
          <a:p>
            <a:pPr marL="514350" indent="-514350">
              <a:spcBef>
                <a:spcPts val="25"/>
              </a:spcBef>
              <a:buAutoNum type="alphaLcParenR"/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For each b ∈B, b ∈ f(A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b="1" dirty="0"/>
              <a:t> ∪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) ⇒ b=f(a) for some a ∈(A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b="1" dirty="0"/>
              <a:t> ∪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spcBef>
                <a:spcPts val="25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     ⇒ b=f(a) for some a ∈ 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 or b=f(a) for some a ∈ 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spcBef>
                <a:spcPts val="25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     ⇒ b ∈f(A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) or b∈ f(A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spcBef>
                <a:spcPts val="25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     ⇒ b ∈f(A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3200" b="1" dirty="0"/>
              <a:t> ∪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f(A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spcBef>
                <a:spcPts val="25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     ∴ f(A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b="1" dirty="0"/>
              <a:t> ∪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) = f(A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3200" b="1" dirty="0"/>
              <a:t> ∪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f(A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93705E6A-25B0-62C6-C2BA-468227806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6230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3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2996 w 56514"/>
              <a:gd name="T1" fmla="*/ 0 h 56515"/>
              <a:gd name="T2" fmla="*/ 38508 w 56514"/>
              <a:gd name="T3" fmla="*/ 4932 h 56515"/>
              <a:gd name="T4" fmla="*/ 18481 w 56514"/>
              <a:gd name="T5" fmla="*/ 18395 h 56515"/>
              <a:gd name="T6" fmla="*/ 4967 w 56514"/>
              <a:gd name="T7" fmla="*/ 38357 h 56515"/>
              <a:gd name="T8" fmla="*/ 0 w 56514"/>
              <a:gd name="T9" fmla="*/ 62803 h 56515"/>
              <a:gd name="T10" fmla="*/ 4967 w 56514"/>
              <a:gd name="T11" fmla="*/ 87274 h 56515"/>
              <a:gd name="T12" fmla="*/ 18481 w 56514"/>
              <a:gd name="T13" fmla="*/ 107274 h 56515"/>
              <a:gd name="T14" fmla="*/ 38508 w 56514"/>
              <a:gd name="T15" fmla="*/ 120778 h 56515"/>
              <a:gd name="T16" fmla="*/ 62996 w 56514"/>
              <a:gd name="T17" fmla="*/ 125724 h 56515"/>
              <a:gd name="T18" fmla="*/ 87459 w 56514"/>
              <a:gd name="T19" fmla="*/ 120778 h 56515"/>
              <a:gd name="T20" fmla="*/ 93571 w 56514"/>
              <a:gd name="T21" fmla="*/ 116642 h 56515"/>
              <a:gd name="T22" fmla="*/ 62996 w 56514"/>
              <a:gd name="T23" fmla="*/ 116642 h 56515"/>
              <a:gd name="T24" fmla="*/ 42005 w 56514"/>
              <a:gd name="T25" fmla="*/ 112400 h 56515"/>
              <a:gd name="T26" fmla="*/ 24873 w 56514"/>
              <a:gd name="T27" fmla="*/ 100852 h 56515"/>
              <a:gd name="T28" fmla="*/ 13332 w 56514"/>
              <a:gd name="T29" fmla="*/ 83733 h 56515"/>
              <a:gd name="T30" fmla="*/ 9093 w 56514"/>
              <a:gd name="T31" fmla="*/ 62803 h 56515"/>
              <a:gd name="T32" fmla="*/ 13332 w 56514"/>
              <a:gd name="T33" fmla="*/ 41857 h 56515"/>
              <a:gd name="T34" fmla="*/ 24873 w 56514"/>
              <a:gd name="T35" fmla="*/ 24715 h 56515"/>
              <a:gd name="T36" fmla="*/ 42005 w 56514"/>
              <a:gd name="T37" fmla="*/ 13118 h 56515"/>
              <a:gd name="T38" fmla="*/ 62996 w 56514"/>
              <a:gd name="T39" fmla="*/ 8870 h 56515"/>
              <a:gd name="T40" fmla="*/ 93314 w 56514"/>
              <a:gd name="T41" fmla="*/ 8870 h 56515"/>
              <a:gd name="T42" fmla="*/ 87459 w 56514"/>
              <a:gd name="T43" fmla="*/ 4932 h 56515"/>
              <a:gd name="T44" fmla="*/ 62996 w 56514"/>
              <a:gd name="T45" fmla="*/ 0 h 56515"/>
              <a:gd name="T46" fmla="*/ 93314 w 56514"/>
              <a:gd name="T47" fmla="*/ 8870 h 56515"/>
              <a:gd name="T48" fmla="*/ 62996 w 56514"/>
              <a:gd name="T49" fmla="*/ 8870 h 56515"/>
              <a:gd name="T50" fmla="*/ 84003 w 56514"/>
              <a:gd name="T51" fmla="*/ 13118 h 56515"/>
              <a:gd name="T52" fmla="*/ 101143 w 56514"/>
              <a:gd name="T53" fmla="*/ 24715 h 56515"/>
              <a:gd name="T54" fmla="*/ 112707 w 56514"/>
              <a:gd name="T55" fmla="*/ 41857 h 56515"/>
              <a:gd name="T56" fmla="*/ 116935 w 56514"/>
              <a:gd name="T57" fmla="*/ 62803 h 56515"/>
              <a:gd name="T58" fmla="*/ 112707 w 56514"/>
              <a:gd name="T59" fmla="*/ 83733 h 56515"/>
              <a:gd name="T60" fmla="*/ 101143 w 56514"/>
              <a:gd name="T61" fmla="*/ 100852 h 56515"/>
              <a:gd name="T62" fmla="*/ 84003 w 56514"/>
              <a:gd name="T63" fmla="*/ 112400 h 56515"/>
              <a:gd name="T64" fmla="*/ 62996 w 56514"/>
              <a:gd name="T65" fmla="*/ 116642 h 56515"/>
              <a:gd name="T66" fmla="*/ 93571 w 56514"/>
              <a:gd name="T67" fmla="*/ 116642 h 56515"/>
              <a:gd name="T68" fmla="*/ 107452 w 56514"/>
              <a:gd name="T69" fmla="*/ 107274 h 56515"/>
              <a:gd name="T70" fmla="*/ 120956 w 56514"/>
              <a:gd name="T71" fmla="*/ 87274 h 56515"/>
              <a:gd name="T72" fmla="*/ 125910 w 56514"/>
              <a:gd name="T73" fmla="*/ 62803 h 56515"/>
              <a:gd name="T74" fmla="*/ 120956 w 56514"/>
              <a:gd name="T75" fmla="*/ 38357 h 56515"/>
              <a:gd name="T76" fmla="*/ 107452 w 56514"/>
              <a:gd name="T77" fmla="*/ 18395 h 56515"/>
              <a:gd name="T78" fmla="*/ 93314 w 56514"/>
              <a:gd name="T79" fmla="*/ 8870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404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406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9675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407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10" name="object 5"/>
          <p:cNvSpPr txBox="1"/>
          <p:nvPr/>
        </p:nvSpPr>
        <p:spPr>
          <a:xfrm>
            <a:off x="1008063" y="1192213"/>
            <a:ext cx="18340387" cy="9861674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>
              <a:spcBef>
                <a:spcPts val="25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c) If b ∈ f(A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∩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spcBef>
                <a:spcPts val="25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     ⇒ b=f(a) for some a∈A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∩A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spcBef>
                <a:spcPts val="25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     ⇒ b ∈f(a) for some  a∈A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and b ∈f(a) for some  a∈A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spcBef>
                <a:spcPts val="25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     ⇒ b ∈f(A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b ∈ f(A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spcBef>
                <a:spcPts val="25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     ⇒ b ∈f(A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∩ f(A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) </a:t>
            </a:r>
          </a:p>
          <a:p>
            <a:pPr>
              <a:spcBef>
                <a:spcPts val="25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     ∴ f(A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∩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) ⊆ f(A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∩ f(A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spcBef>
                <a:spcPts val="25"/>
              </a:spcBef>
              <a:defRPr/>
            </a:pPr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25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Definition: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 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25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1. If f: A →B , 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⊆A then  f/A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: 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→B is called the restriction of f to 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if f/A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(a) = f(a) for all a ∈ 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spcBef>
                <a:spcPts val="25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2. Let 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⊆A  &amp; f: 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→B,  and g(a)=f(a) for all a ∈ 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1 ,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then we call g an extension of f to A.</a:t>
            </a:r>
          </a:p>
          <a:p>
            <a:pPr>
              <a:spcBef>
                <a:spcPts val="25"/>
              </a:spcBef>
              <a:defRPr/>
            </a:pPr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25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Ex: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A={w, x, y, z}   B={1,2,3,4,5} f: A →B  with f(w)=1, f(x)=3, f(y)=5, f(z)=4 . If 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= {w, y, z} Find  g, the restriction of f</a:t>
            </a:r>
          </a:p>
          <a:p>
            <a:pPr>
              <a:spcBef>
                <a:spcPts val="25"/>
              </a:spcBef>
              <a:defRPr/>
            </a:pP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Soln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spcBef>
                <a:spcPts val="25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    The restriction of f is  g: 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→B  is g(w)=1,g(y)=5,g(z)=4.</a:t>
            </a:r>
          </a:p>
          <a:p>
            <a:pPr>
              <a:spcBef>
                <a:spcPts val="25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     Here g is the restriction of f and f is an extension of g.</a:t>
            </a:r>
          </a:p>
          <a:p>
            <a:pPr>
              <a:spcBef>
                <a:spcPts val="25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     There are 5 ways to extend g from 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to A.[ x can be mapped to any of 5 elements of B]</a:t>
            </a:r>
          </a:p>
          <a:p>
            <a:pPr>
              <a:spcBef>
                <a:spcPts val="25"/>
              </a:spcBef>
              <a:defRPr/>
            </a:pPr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25"/>
              </a:spcBef>
              <a:defRPr/>
            </a:pPr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25"/>
              </a:spcBef>
              <a:defRPr/>
            </a:pPr>
            <a:endParaRPr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6F8BE464-73E9-3B43-0881-1A5C77C50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4872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0916 w 56514"/>
              <a:gd name="T1" fmla="*/ 0 h 56515"/>
              <a:gd name="T2" fmla="*/ 37236 w 56514"/>
              <a:gd name="T3" fmla="*/ 4769 h 56515"/>
              <a:gd name="T4" fmla="*/ 17871 w 56514"/>
              <a:gd name="T5" fmla="*/ 17789 h 56515"/>
              <a:gd name="T6" fmla="*/ 4803 w 56514"/>
              <a:gd name="T7" fmla="*/ 37093 h 56515"/>
              <a:gd name="T8" fmla="*/ 0 w 56514"/>
              <a:gd name="T9" fmla="*/ 60733 h 56515"/>
              <a:gd name="T10" fmla="*/ 4803 w 56514"/>
              <a:gd name="T11" fmla="*/ 84397 h 56515"/>
              <a:gd name="T12" fmla="*/ 17871 w 56514"/>
              <a:gd name="T13" fmla="*/ 103737 h 56515"/>
              <a:gd name="T14" fmla="*/ 37236 w 56514"/>
              <a:gd name="T15" fmla="*/ 116797 h 56515"/>
              <a:gd name="T16" fmla="*/ 60916 w 56514"/>
              <a:gd name="T17" fmla="*/ 121580 h 56515"/>
              <a:gd name="T18" fmla="*/ 84572 w 56514"/>
              <a:gd name="T19" fmla="*/ 116797 h 56515"/>
              <a:gd name="T20" fmla="*/ 90482 w 56514"/>
              <a:gd name="T21" fmla="*/ 112797 h 56515"/>
              <a:gd name="T22" fmla="*/ 60916 w 56514"/>
              <a:gd name="T23" fmla="*/ 112797 h 56515"/>
              <a:gd name="T24" fmla="*/ 40619 w 56514"/>
              <a:gd name="T25" fmla="*/ 108695 h 56515"/>
              <a:gd name="T26" fmla="*/ 24051 w 56514"/>
              <a:gd name="T27" fmla="*/ 97527 h 56515"/>
              <a:gd name="T28" fmla="*/ 12892 w 56514"/>
              <a:gd name="T29" fmla="*/ 80973 h 56515"/>
              <a:gd name="T30" fmla="*/ 8793 w 56514"/>
              <a:gd name="T31" fmla="*/ 60733 h 56515"/>
              <a:gd name="T32" fmla="*/ 12892 w 56514"/>
              <a:gd name="T33" fmla="*/ 40477 h 56515"/>
              <a:gd name="T34" fmla="*/ 24051 w 56514"/>
              <a:gd name="T35" fmla="*/ 23899 h 56515"/>
              <a:gd name="T36" fmla="*/ 40619 w 56514"/>
              <a:gd name="T37" fmla="*/ 12685 h 56515"/>
              <a:gd name="T38" fmla="*/ 60916 w 56514"/>
              <a:gd name="T39" fmla="*/ 8578 h 56515"/>
              <a:gd name="T40" fmla="*/ 90234 w 56514"/>
              <a:gd name="T41" fmla="*/ 8578 h 56515"/>
              <a:gd name="T42" fmla="*/ 84572 w 56514"/>
              <a:gd name="T43" fmla="*/ 4769 h 56515"/>
              <a:gd name="T44" fmla="*/ 60916 w 56514"/>
              <a:gd name="T45" fmla="*/ 0 h 56515"/>
              <a:gd name="T46" fmla="*/ 90234 w 56514"/>
              <a:gd name="T47" fmla="*/ 8578 h 56515"/>
              <a:gd name="T48" fmla="*/ 60916 w 56514"/>
              <a:gd name="T49" fmla="*/ 8578 h 56515"/>
              <a:gd name="T50" fmla="*/ 81230 w 56514"/>
              <a:gd name="T51" fmla="*/ 12685 h 56515"/>
              <a:gd name="T52" fmla="*/ 97803 w 56514"/>
              <a:gd name="T53" fmla="*/ 23899 h 56515"/>
              <a:gd name="T54" fmla="*/ 108986 w 56514"/>
              <a:gd name="T55" fmla="*/ 40477 h 56515"/>
              <a:gd name="T56" fmla="*/ 113074 w 56514"/>
              <a:gd name="T57" fmla="*/ 60733 h 56515"/>
              <a:gd name="T58" fmla="*/ 108986 w 56514"/>
              <a:gd name="T59" fmla="*/ 80973 h 56515"/>
              <a:gd name="T60" fmla="*/ 97803 w 56514"/>
              <a:gd name="T61" fmla="*/ 97527 h 56515"/>
              <a:gd name="T62" fmla="*/ 81230 w 56514"/>
              <a:gd name="T63" fmla="*/ 108695 h 56515"/>
              <a:gd name="T64" fmla="*/ 60916 w 56514"/>
              <a:gd name="T65" fmla="*/ 112797 h 56515"/>
              <a:gd name="T66" fmla="*/ 90482 w 56514"/>
              <a:gd name="T67" fmla="*/ 112797 h 56515"/>
              <a:gd name="T68" fmla="*/ 103905 w 56514"/>
              <a:gd name="T69" fmla="*/ 103737 h 56515"/>
              <a:gd name="T70" fmla="*/ 116963 w 56514"/>
              <a:gd name="T71" fmla="*/ 84397 h 56515"/>
              <a:gd name="T72" fmla="*/ 121753 w 56514"/>
              <a:gd name="T73" fmla="*/ 60733 h 56515"/>
              <a:gd name="T74" fmla="*/ 116963 w 56514"/>
              <a:gd name="T75" fmla="*/ 37093 h 56515"/>
              <a:gd name="T76" fmla="*/ 103905 w 56514"/>
              <a:gd name="T77" fmla="*/ 17789 h 56515"/>
              <a:gd name="T78" fmla="*/ 90234 w 56514"/>
              <a:gd name="T79" fmla="*/ 8578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8436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8438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8720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8439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10" name="object 5"/>
          <p:cNvSpPr txBox="1"/>
          <p:nvPr/>
        </p:nvSpPr>
        <p:spPr>
          <a:xfrm>
            <a:off x="1008063" y="1192213"/>
            <a:ext cx="18340387" cy="5245100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14300">
              <a:spcBef>
                <a:spcPts val="1163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Ex:</a:t>
            </a:r>
          </a:p>
          <a:p>
            <a:pPr marL="628650" indent="-514350">
              <a:spcBef>
                <a:spcPts val="1163"/>
              </a:spcBef>
              <a:buFontTx/>
              <a:buAutoNum type="arabicPeriod"/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A={x, y, z} B={1,2}. All functions are onto except:</a:t>
            </a:r>
          </a:p>
          <a:p>
            <a:pPr marL="628650" indent="-514350">
              <a:spcBef>
                <a:spcPts val="1163"/>
              </a:spcBef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f1={(x,1),(y,1),(z,1)}    f2={(x,2),(y,2),(z,2)}</a:t>
            </a:r>
          </a:p>
          <a:p>
            <a:pPr marL="114300" algn="just"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∴ there are n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-2 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onto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functions from A to B</a:t>
            </a:r>
          </a:p>
          <a:p>
            <a:pPr marL="114300" algn="just">
              <a:defRPr/>
            </a:pPr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 marL="114300" algn="just"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2. Let B={1,2,3} for any set A with |A|=m ≥3, there are 3C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3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– 3C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2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+ 3C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1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onto functions from A to B. In general,</a:t>
            </a:r>
          </a:p>
          <a:p>
            <a:pPr marL="114300" algn="just"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  if |A|=m, |B|=n there are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nC</a:t>
            </a:r>
            <a:r>
              <a:rPr lang="en-US" sz="3200" baseline="-25000" dirty="0" err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n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– nC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n-1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(n-1)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 + nC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n-2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(n-2)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- ……..(-1)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n-1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nC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1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m</a:t>
            </a:r>
          </a:p>
          <a:p>
            <a:pPr marL="114300" algn="just">
              <a:defRPr/>
            </a:pPr>
            <a:endParaRPr lang="en-US" sz="3200" baseline="30000" dirty="0">
              <a:latin typeface="Times New Roman" pitchFamily="18" charset="0"/>
              <a:cs typeface="Times New Roman" pitchFamily="18" charset="0"/>
            </a:endParaRPr>
          </a:p>
          <a:p>
            <a:pPr marL="114300" algn="just">
              <a:defRPr/>
            </a:pPr>
            <a:endParaRPr lang="en-US" sz="3200" baseline="30000" dirty="0">
              <a:latin typeface="Times New Roman" pitchFamily="18" charset="0"/>
              <a:cs typeface="Times New Roman" pitchFamily="18" charset="0"/>
            </a:endParaRPr>
          </a:p>
          <a:p>
            <a:pPr marL="114300" algn="just">
              <a:defRPr/>
            </a:pP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18441" name="object 7"/>
          <p:cNvSpPr>
            <a:spLocks noChangeArrowheads="1"/>
          </p:cNvSpPr>
          <p:nvPr/>
        </p:nvSpPr>
        <p:spPr bwMode="auto">
          <a:xfrm>
            <a:off x="15386050" y="1387475"/>
            <a:ext cx="3578225" cy="23622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4888" y="5959475"/>
            <a:ext cx="16973550" cy="4175125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A431A8B3-9F10-868A-DEB0-ADB655AC7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6557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object 5"/>
          <p:cNvSpPr>
            <a:spLocks/>
          </p:cNvSpPr>
          <p:nvPr/>
        </p:nvSpPr>
        <p:spPr bwMode="auto">
          <a:xfrm>
            <a:off x="2987675" y="722313"/>
            <a:ext cx="57150" cy="57150"/>
          </a:xfrm>
          <a:custGeom>
            <a:avLst/>
            <a:gdLst>
              <a:gd name="T0" fmla="*/ 60916 w 56514"/>
              <a:gd name="T1" fmla="*/ 0 h 56515"/>
              <a:gd name="T2" fmla="*/ 37236 w 56514"/>
              <a:gd name="T3" fmla="*/ 4769 h 56515"/>
              <a:gd name="T4" fmla="*/ 17871 w 56514"/>
              <a:gd name="T5" fmla="*/ 17789 h 56515"/>
              <a:gd name="T6" fmla="*/ 4803 w 56514"/>
              <a:gd name="T7" fmla="*/ 37093 h 56515"/>
              <a:gd name="T8" fmla="*/ 0 w 56514"/>
              <a:gd name="T9" fmla="*/ 60733 h 56515"/>
              <a:gd name="T10" fmla="*/ 4803 w 56514"/>
              <a:gd name="T11" fmla="*/ 84397 h 56515"/>
              <a:gd name="T12" fmla="*/ 17871 w 56514"/>
              <a:gd name="T13" fmla="*/ 103737 h 56515"/>
              <a:gd name="T14" fmla="*/ 37236 w 56514"/>
              <a:gd name="T15" fmla="*/ 116797 h 56515"/>
              <a:gd name="T16" fmla="*/ 60916 w 56514"/>
              <a:gd name="T17" fmla="*/ 121580 h 56515"/>
              <a:gd name="T18" fmla="*/ 84572 w 56514"/>
              <a:gd name="T19" fmla="*/ 116797 h 56515"/>
              <a:gd name="T20" fmla="*/ 90482 w 56514"/>
              <a:gd name="T21" fmla="*/ 112797 h 56515"/>
              <a:gd name="T22" fmla="*/ 60916 w 56514"/>
              <a:gd name="T23" fmla="*/ 112797 h 56515"/>
              <a:gd name="T24" fmla="*/ 40619 w 56514"/>
              <a:gd name="T25" fmla="*/ 108695 h 56515"/>
              <a:gd name="T26" fmla="*/ 24051 w 56514"/>
              <a:gd name="T27" fmla="*/ 97527 h 56515"/>
              <a:gd name="T28" fmla="*/ 12892 w 56514"/>
              <a:gd name="T29" fmla="*/ 80973 h 56515"/>
              <a:gd name="T30" fmla="*/ 8793 w 56514"/>
              <a:gd name="T31" fmla="*/ 60733 h 56515"/>
              <a:gd name="T32" fmla="*/ 12892 w 56514"/>
              <a:gd name="T33" fmla="*/ 40477 h 56515"/>
              <a:gd name="T34" fmla="*/ 24051 w 56514"/>
              <a:gd name="T35" fmla="*/ 23899 h 56515"/>
              <a:gd name="T36" fmla="*/ 40619 w 56514"/>
              <a:gd name="T37" fmla="*/ 12685 h 56515"/>
              <a:gd name="T38" fmla="*/ 60916 w 56514"/>
              <a:gd name="T39" fmla="*/ 8578 h 56515"/>
              <a:gd name="T40" fmla="*/ 90234 w 56514"/>
              <a:gd name="T41" fmla="*/ 8578 h 56515"/>
              <a:gd name="T42" fmla="*/ 84572 w 56514"/>
              <a:gd name="T43" fmla="*/ 4769 h 56515"/>
              <a:gd name="T44" fmla="*/ 60916 w 56514"/>
              <a:gd name="T45" fmla="*/ 0 h 56515"/>
              <a:gd name="T46" fmla="*/ 90234 w 56514"/>
              <a:gd name="T47" fmla="*/ 8578 h 56515"/>
              <a:gd name="T48" fmla="*/ 60916 w 56514"/>
              <a:gd name="T49" fmla="*/ 8578 h 56515"/>
              <a:gd name="T50" fmla="*/ 81230 w 56514"/>
              <a:gd name="T51" fmla="*/ 12685 h 56515"/>
              <a:gd name="T52" fmla="*/ 97803 w 56514"/>
              <a:gd name="T53" fmla="*/ 23899 h 56515"/>
              <a:gd name="T54" fmla="*/ 108986 w 56514"/>
              <a:gd name="T55" fmla="*/ 40477 h 56515"/>
              <a:gd name="T56" fmla="*/ 113074 w 56514"/>
              <a:gd name="T57" fmla="*/ 60733 h 56515"/>
              <a:gd name="T58" fmla="*/ 108986 w 56514"/>
              <a:gd name="T59" fmla="*/ 80973 h 56515"/>
              <a:gd name="T60" fmla="*/ 97803 w 56514"/>
              <a:gd name="T61" fmla="*/ 97527 h 56515"/>
              <a:gd name="T62" fmla="*/ 81230 w 56514"/>
              <a:gd name="T63" fmla="*/ 108695 h 56515"/>
              <a:gd name="T64" fmla="*/ 60916 w 56514"/>
              <a:gd name="T65" fmla="*/ 112797 h 56515"/>
              <a:gd name="T66" fmla="*/ 90482 w 56514"/>
              <a:gd name="T67" fmla="*/ 112797 h 56515"/>
              <a:gd name="T68" fmla="*/ 103905 w 56514"/>
              <a:gd name="T69" fmla="*/ 103737 h 56515"/>
              <a:gd name="T70" fmla="*/ 116963 w 56514"/>
              <a:gd name="T71" fmla="*/ 84397 h 56515"/>
              <a:gd name="T72" fmla="*/ 121753 w 56514"/>
              <a:gd name="T73" fmla="*/ 60733 h 56515"/>
              <a:gd name="T74" fmla="*/ 116963 w 56514"/>
              <a:gd name="T75" fmla="*/ 37093 h 56515"/>
              <a:gd name="T76" fmla="*/ 103905 w 56514"/>
              <a:gd name="T77" fmla="*/ 17789 h 56515"/>
              <a:gd name="T78" fmla="*/ 90234 w 56514"/>
              <a:gd name="T79" fmla="*/ 8578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9460" name="object 6"/>
          <p:cNvSpPr>
            <a:spLocks/>
          </p:cNvSpPr>
          <p:nvPr/>
        </p:nvSpPr>
        <p:spPr bwMode="auto">
          <a:xfrm>
            <a:off x="3003550" y="735013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3 w 25400"/>
              <a:gd name="T11" fmla="*/ 18292 h 31750"/>
              <a:gd name="T12" fmla="*/ 15634 w 25400"/>
              <a:gd name="T13" fmla="*/ 17570 h 31750"/>
              <a:gd name="T14" fmla="*/ 21267 w 25400"/>
              <a:gd name="T15" fmla="*/ 14669 h 31750"/>
              <a:gd name="T16" fmla="*/ 21702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47 w 25400"/>
              <a:gd name="T23" fmla="*/ 5329 h 31750"/>
              <a:gd name="T24" fmla="*/ 21895 w 25400"/>
              <a:gd name="T25" fmla="*/ 3863 h 31750"/>
              <a:gd name="T26" fmla="*/ 18565 w 25400"/>
              <a:gd name="T27" fmla="*/ 848 h 31750"/>
              <a:gd name="T28" fmla="*/ 11999 w 25400"/>
              <a:gd name="T29" fmla="*/ 0 h 31750"/>
              <a:gd name="T30" fmla="*/ 16473 w 25400"/>
              <a:gd name="T31" fmla="*/ 18292 h 31750"/>
              <a:gd name="T32" fmla="*/ 6827 w 25400"/>
              <a:gd name="T33" fmla="*/ 18292 h 31750"/>
              <a:gd name="T34" fmla="*/ 9737 w 25400"/>
              <a:gd name="T35" fmla="*/ 18680 h 31750"/>
              <a:gd name="T36" fmla="*/ 11465 w 25400"/>
              <a:gd name="T37" fmla="*/ 19999 h 31750"/>
              <a:gd name="T38" fmla="*/ 14482 w 25400"/>
              <a:gd name="T39" fmla="*/ 24596 h 31750"/>
              <a:gd name="T40" fmla="*/ 18565 w 25400"/>
              <a:gd name="T41" fmla="*/ 31423 h 31750"/>
              <a:gd name="T42" fmla="*/ 25403 w 25400"/>
              <a:gd name="T43" fmla="*/ 31423 h 31750"/>
              <a:gd name="T44" fmla="*/ 21968 w 25400"/>
              <a:gd name="T45" fmla="*/ 25318 h 31750"/>
              <a:gd name="T46" fmla="*/ 18722 w 25400"/>
              <a:gd name="T47" fmla="*/ 20229 h 31750"/>
              <a:gd name="T48" fmla="*/ 16473 w 25400"/>
              <a:gd name="T49" fmla="*/ 18292 h 31750"/>
              <a:gd name="T50" fmla="*/ 22247 w 25400"/>
              <a:gd name="T51" fmla="*/ 5329 h 31750"/>
              <a:gd name="T52" fmla="*/ 10156 w 25400"/>
              <a:gd name="T53" fmla="*/ 5329 h 31750"/>
              <a:gd name="T54" fmla="*/ 14325 w 25400"/>
              <a:gd name="T55" fmla="*/ 5444 h 31750"/>
              <a:gd name="T56" fmla="*/ 16440 w 25400"/>
              <a:gd name="T57" fmla="*/ 6638 h 31750"/>
              <a:gd name="T58" fmla="*/ 17225 w 25400"/>
              <a:gd name="T59" fmla="*/ 9224 h 31750"/>
              <a:gd name="T60" fmla="*/ 16639 w 25400"/>
              <a:gd name="T61" fmla="*/ 11580 h 31750"/>
              <a:gd name="T62" fmla="*/ 15058 w 25400"/>
              <a:gd name="T63" fmla="*/ 12889 h 31750"/>
              <a:gd name="T64" fmla="*/ 9915 w 25400"/>
              <a:gd name="T65" fmla="*/ 13277 h 31750"/>
              <a:gd name="T66" fmla="*/ 21702 w 25400"/>
              <a:gd name="T67" fmla="*/ 13277 h 31750"/>
              <a:gd name="T68" fmla="*/ 23089 w 25400"/>
              <a:gd name="T69" fmla="*/ 8837 h 31750"/>
              <a:gd name="T70" fmla="*/ 22247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9462" name="object 10"/>
          <p:cNvSpPr>
            <a:spLocks/>
          </p:cNvSpPr>
          <p:nvPr/>
        </p:nvSpPr>
        <p:spPr bwMode="auto">
          <a:xfrm>
            <a:off x="1008063" y="1192213"/>
            <a:ext cx="18527712" cy="0"/>
          </a:xfrm>
          <a:custGeom>
            <a:avLst/>
            <a:gdLst>
              <a:gd name="T0" fmla="*/ 0 w 18527395"/>
              <a:gd name="T1" fmla="*/ 18548720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9463" name="Title 10"/>
          <p:cNvSpPr txBox="1">
            <a:spLocks/>
          </p:cNvSpPr>
          <p:nvPr/>
        </p:nvSpPr>
        <p:spPr bwMode="auto"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100" i="1">
                <a:solidFill>
                  <a:srgbClr val="422C75"/>
                </a:solidFill>
                <a:latin typeface="Playfair Display" charset="0"/>
              </a:rPr>
              <a:t>Go, change the world</a:t>
            </a:r>
          </a:p>
        </p:txBody>
      </p:sp>
      <p:sp>
        <p:nvSpPr>
          <p:cNvPr id="10" name="object 5"/>
          <p:cNvSpPr txBox="1"/>
          <p:nvPr/>
        </p:nvSpPr>
        <p:spPr>
          <a:xfrm>
            <a:off x="1008063" y="1192213"/>
            <a:ext cx="18340387" cy="4280659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14300">
              <a:spcBef>
                <a:spcPts val="1163"/>
              </a:spcBef>
              <a:defRPr/>
            </a:pPr>
            <a:endParaRPr lang="en-US" sz="3200" baseline="30000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4888" y="1922842"/>
            <a:ext cx="17826037" cy="281940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004887" y="4742242"/>
                <a:ext cx="17932399" cy="64710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defRPr/>
                </a:pP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This is like 7 jobs assigned to 4 people.</a:t>
                </a:r>
              </a:p>
              <a:p>
                <a:pPr algn="just">
                  <a:defRPr/>
                </a:pPr>
                <a:endParaRPr lang="en-US" sz="32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defRPr/>
                </a:pP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4. If there is one secretary and 3 assistants and 7 jobs,</a:t>
                </a:r>
              </a:p>
              <a:p>
                <a:pPr marL="514350" indent="-514350" algn="just">
                  <a:buAutoNum type="alphaLcParenR"/>
                  <a:defRPr/>
                </a:pP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In how many ways all jobs could be assigned?</a:t>
                </a:r>
              </a:p>
              <a:p>
                <a:pPr lvl="1" indent="0" algn="just">
                  <a:defRPr/>
                </a:pPr>
                <a:r>
                  <a:rPr lang="en-US" sz="3200" b="1" dirty="0" err="1">
                    <a:latin typeface="Times New Roman" pitchFamily="18" charset="0"/>
                    <a:cs typeface="Times New Roman" pitchFamily="18" charset="0"/>
                  </a:rPr>
                  <a:t>Soln</a:t>
                </a:r>
                <a:r>
                  <a:rPr lang="en-US" sz="3200" b="1" dirty="0">
                    <a:latin typeface="Times New Roman" pitchFamily="18" charset="0"/>
                    <a:cs typeface="Times New Roman" pitchFamily="18" charset="0"/>
                  </a:rPr>
                  <a:t>:</a:t>
                </a: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 No of onto functions with |A|=7, |B|=4  </a:t>
                </a:r>
                <a:r>
                  <a:rPr lang="en-US" sz="3200" dirty="0" err="1">
                    <a:latin typeface="Times New Roman" pitchFamily="18" charset="0"/>
                    <a:cs typeface="Times New Roman" pitchFamily="18" charset="0"/>
                  </a:rPr>
                  <a:t>Ans</a:t>
                </a: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 is 8400</a:t>
                </a:r>
              </a:p>
              <a:p>
                <a:pPr algn="just">
                  <a:defRPr/>
                </a:pP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b) In addition to (a) additional condition is that secretary is assigned with costliest job.</a:t>
                </a:r>
              </a:p>
              <a:p>
                <a:pPr algn="just">
                  <a:defRPr/>
                </a:pPr>
                <a:r>
                  <a:rPr lang="en-US" sz="3200" b="1" dirty="0">
                    <a:latin typeface="Times New Roman" pitchFamily="18" charset="0"/>
                    <a:cs typeface="Times New Roman" pitchFamily="18" charset="0"/>
                  </a:rPr>
                  <a:t>    </a:t>
                </a:r>
                <a:r>
                  <a:rPr lang="en-US" sz="3200" b="1" dirty="0" err="1">
                    <a:latin typeface="Times New Roman" pitchFamily="18" charset="0"/>
                    <a:cs typeface="Times New Roman" pitchFamily="18" charset="0"/>
                  </a:rPr>
                  <a:t>Soln</a:t>
                </a:r>
                <a:r>
                  <a:rPr lang="en-US" sz="3200" b="1" dirty="0">
                    <a:latin typeface="Times New Roman" pitchFamily="18" charset="0"/>
                    <a:cs typeface="Times New Roman" pitchFamily="18" charset="0"/>
                  </a:rPr>
                  <a:t>: </a:t>
                </a: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secretary is assigned with costliest job. Remaining 6 jobs to be assigned among 3 people =</a:t>
                </a:r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              </m:t>
                    </m:r>
                    <m:d>
                      <m:d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3</m:t>
                    </m:r>
                    <m:r>
                      <a:rPr lang="en-US" sz="3200" b="0" i="1" baseline="30000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−  </m:t>
                    </m:r>
                    <m:d>
                      <m:d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 2</a:t>
                </a:r>
                <a:r>
                  <a:rPr lang="en-US" sz="3200" baseline="30000" dirty="0">
                    <a:latin typeface="Times New Roman" pitchFamily="18" charset="0"/>
                    <a:cs typeface="Times New Roman" pitchFamily="18" charset="0"/>
                  </a:rPr>
                  <a:t>6</a:t>
                </a: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 +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pt-BR" sz="3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 1</a:t>
                </a:r>
                <a:r>
                  <a:rPr lang="en-US" sz="3200" baseline="30000" dirty="0">
                    <a:latin typeface="Times New Roman" pitchFamily="18" charset="0"/>
                    <a:cs typeface="Times New Roman" pitchFamily="18" charset="0"/>
                  </a:rPr>
                  <a:t>6</a:t>
                </a: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= 540</a:t>
                </a:r>
              </a:p>
              <a:p>
                <a:pPr>
                  <a:defRPr/>
                </a:pP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c) If secretary does more than just expensive job, then no. of assignments will be with m=6, n=4</a:t>
                </a:r>
              </a:p>
              <a:p>
                <a:pPr>
                  <a:defRPr/>
                </a:pPr>
                <a:r>
                  <a:rPr lang="pt-BR" sz="3200" dirty="0"/>
                  <a:t> 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3200" b="0" i="1" baseline="30000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3200" i="1" baseline="3000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 4</a:t>
                </a:r>
                <a:r>
                  <a:rPr lang="en-US" sz="3200" baseline="30000" dirty="0">
                    <a:latin typeface="Times New Roman" pitchFamily="18" charset="0"/>
                    <a:cs typeface="Times New Roman" pitchFamily="18" charset="0"/>
                  </a:rPr>
                  <a:t>6</a:t>
                </a: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− </m:t>
                    </m:r>
                    <m:d>
                      <m:d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pt-BR" sz="3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 1</a:t>
                </a:r>
                <a:r>
                  <a:rPr lang="en-US" sz="3200" baseline="30000" dirty="0">
                    <a:latin typeface="Times New Roman" pitchFamily="18" charset="0"/>
                    <a:cs typeface="Times New Roman" pitchFamily="18" charset="0"/>
                  </a:rPr>
                  <a:t>6</a:t>
                </a: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= 1560</a:t>
                </a:r>
              </a:p>
              <a:p>
                <a:pPr>
                  <a:defRPr/>
                </a:pP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   ∴ jobs can be assigned with conditions in 540+1560=2100 ways.</a:t>
                </a:r>
              </a:p>
              <a:p>
                <a:pPr>
                  <a:defRPr/>
                </a:pP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8400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=2100=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8400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7" y="4742242"/>
                <a:ext cx="17932399" cy="6471002"/>
              </a:xfrm>
              <a:prstGeom prst="rect">
                <a:avLst/>
              </a:prstGeom>
              <a:blipFill>
                <a:blip r:embed="rId4"/>
                <a:stretch>
                  <a:fillRect l="-884" t="-132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4">
            <a:extLst>
              <a:ext uri="{FF2B5EF4-FFF2-40B4-BE49-F238E27FC236}">
                <a16:creationId xmlns:a16="http://schemas.microsoft.com/office/drawing/2014/main" xmlns="" id="{26927507-2628-797C-7F4E-6C77054E9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5" y="248259"/>
            <a:ext cx="3028951" cy="9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0217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LDNUMANSWERS" val="2"/>
  <p:tag name="TEXTLENGTH" val="6"/>
  <p:tag name="FONTSIZE" val="32"/>
  <p:tag name="BULLETTYPE" val="ppBulletArabicPeriod"/>
  <p:tag name="ANSWERTEXT" val="Yes&#10;No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LDNUMANSWERS" val="2"/>
  <p:tag name="TEXTLENGTH" val="159"/>
  <p:tag name="FONTSIZE" val="32"/>
  <p:tag name="BULLETTYPE" val="ppBulletArabicPeriod"/>
  <p:tag name="ANSWERTEXT" val="Choice One .                                                                .                                       .                              .&#10;Choice Two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LDNUMANSWERS" val="2"/>
  <p:tag name="TEXTLENGTH" val="6"/>
  <p:tag name="FONTSIZE" val="32"/>
  <p:tag name="BULLETTYPE" val="ppBulletArabicPeriod"/>
  <p:tag name="ANSWERTEXT" val="Yes&#10;No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LDNUMANSWERS" val="2"/>
  <p:tag name="TEXTLENGTH" val="208"/>
  <p:tag name="FONTSIZE" val="32"/>
  <p:tag name="BULLETTYPE" val="ppBulletArabicPeriod"/>
  <p:tag name="ANSWERTEXT" val="Choice One .                                                                .                                       .                              .                                                 &#10;Choice Two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lt1">
            <a:alpha val="99000"/>
          </a:schemeClr>
        </a:solidFill>
        <a:ln w="76200">
          <a:solidFill>
            <a:srgbClr val="5E6DB3"/>
          </a:solidFill>
        </a:ln>
      </a:spPr>
      <a:bodyPr rtlCol="0" anchor="ctr"/>
      <a:lstStyle>
        <a:defPPr algn="ctr">
          <a:defRPr dirty="0">
            <a:solidFill>
              <a:srgbClr val="FFFFFF"/>
            </a:solidFill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10817</TotalTime>
  <Words>14059</Words>
  <Application>Microsoft Office PowerPoint</Application>
  <PresentationFormat>Custom</PresentationFormat>
  <Paragraphs>1479</Paragraphs>
  <Slides>127</Slides>
  <Notes>14</Notes>
  <HiddenSlides>1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127</vt:i4>
      </vt:variant>
    </vt:vector>
  </HeadingPairs>
  <TitlesOfParts>
    <vt:vector size="141" baseType="lpstr">
      <vt:lpstr>MS PGothic</vt:lpstr>
      <vt:lpstr>MS PGothic</vt:lpstr>
      <vt:lpstr>Arial</vt:lpstr>
      <vt:lpstr>Calibri</vt:lpstr>
      <vt:lpstr>Cambria Math</vt:lpstr>
      <vt:lpstr>Castellar</vt:lpstr>
      <vt:lpstr>Helvetica-Bold</vt:lpstr>
      <vt:lpstr>Playfair Display</vt:lpstr>
      <vt:lpstr>Symbol</vt:lpstr>
      <vt:lpstr>Times New Roman</vt:lpstr>
      <vt:lpstr>Verdana</vt:lpstr>
      <vt:lpstr>Wingdings</vt:lpstr>
      <vt:lpstr>Office Theme</vt:lpstr>
      <vt:lpstr>Equation</vt:lpstr>
      <vt:lpstr>PowerPoint Presentation</vt:lpstr>
      <vt:lpstr>Go, change the world</vt:lpstr>
      <vt:lpstr>Applications of relations</vt:lpstr>
      <vt:lpstr>Go, change the world</vt:lpstr>
      <vt:lpstr>Go, change the world</vt:lpstr>
      <vt:lpstr>Go, change the world</vt:lpstr>
      <vt:lpstr>PowerPoint Presentation</vt:lpstr>
      <vt:lpstr>Go, change the world</vt:lpstr>
      <vt:lpstr>Go, change the world</vt:lpstr>
      <vt:lpstr>Go, change the world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 </vt:lpstr>
      <vt:lpstr> </vt:lpstr>
      <vt:lpstr> </vt:lpstr>
      <vt:lpstr> </vt:lpstr>
      <vt:lpstr> </vt:lpstr>
      <vt:lpstr> </vt:lpstr>
      <vt:lpstr>PowerPoint Presentation</vt:lpstr>
      <vt:lpstr>  Exercises on relations</vt:lpstr>
      <vt:lpstr>PowerPoint Presentation</vt:lpstr>
      <vt:lpstr>PowerPoint Presentation</vt:lpstr>
      <vt:lpstr> </vt:lpstr>
      <vt:lpstr> </vt:lpstr>
      <vt:lpstr> </vt:lpstr>
      <vt:lpstr>Counting on relations</vt:lpstr>
      <vt:lpstr>Counting on relations</vt:lpstr>
      <vt:lpstr>Go, change the world</vt:lpstr>
      <vt:lpstr>Go, change the world</vt:lpstr>
      <vt:lpstr>Go, change the world</vt:lpstr>
      <vt:lpstr>Go, change the world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Go, change the world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RV PPT</dc:title>
  <dc:creator>Srobona Das</dc:creator>
  <cp:lastModifiedBy>Vijayalakshmi</cp:lastModifiedBy>
  <cp:revision>793</cp:revision>
  <cp:lastPrinted>2020-02-13T10:19:12Z</cp:lastPrinted>
  <dcterms:created xsi:type="dcterms:W3CDTF">2019-11-25T06:56:12Z</dcterms:created>
  <dcterms:modified xsi:type="dcterms:W3CDTF">2024-06-14T10:10:37Z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2019-11-25T00:00:00Z</vt:filetime>
  </property>
  <property fmtid="{D5CDD505-2E9C-101B-9397-08002B2CF9AE}" pid="3" name="Creator">
    <vt:lpwstr>Adobe Illustrator CC 23.1 (Macintosh)</vt:lpwstr>
  </property>
  <property fmtid="{D5CDD505-2E9C-101B-9397-08002B2CF9AE}" pid="4" name="LastSaved">
    <vt:filetime>2019-11-25T00:00:00Z</vt:filetime>
  </property>
</Properties>
</file>